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</p:sldIdLst>
  <p:sldSz cy="5143500" cx="9144000"/>
  <p:notesSz cx="6858000" cy="9144000"/>
  <p:embeddedFontLst>
    <p:embeddedFont>
      <p:font typeface="Roboto"/>
      <p:regular r:id="rId91"/>
      <p:bold r:id="rId92"/>
      <p:italic r:id="rId93"/>
      <p:boldItalic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B8C25E3-8322-446D-89EB-B730B2CFCD6C}">
  <a:tblStyle styleId="{7B8C25E3-8322-446D-89EB-B730B2CFCD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42" Type="http://schemas.openxmlformats.org/officeDocument/2006/relationships/slide" Target="slides/slide35.xml"/><Relationship Id="rId86" Type="http://schemas.openxmlformats.org/officeDocument/2006/relationships/slide" Target="slides/slide79.xml"/><Relationship Id="rId41" Type="http://schemas.openxmlformats.org/officeDocument/2006/relationships/slide" Target="slides/slide34.xml"/><Relationship Id="rId85" Type="http://schemas.openxmlformats.org/officeDocument/2006/relationships/slide" Target="slides/slide78.xml"/><Relationship Id="rId44" Type="http://schemas.openxmlformats.org/officeDocument/2006/relationships/slide" Target="slides/slide37.xml"/><Relationship Id="rId88" Type="http://schemas.openxmlformats.org/officeDocument/2006/relationships/slide" Target="slides/slide81.xml"/><Relationship Id="rId43" Type="http://schemas.openxmlformats.org/officeDocument/2006/relationships/slide" Target="slides/slide36.xml"/><Relationship Id="rId87" Type="http://schemas.openxmlformats.org/officeDocument/2006/relationships/slide" Target="slides/slide8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94" Type="http://schemas.openxmlformats.org/officeDocument/2006/relationships/font" Target="fonts/Roboto-boldItalic.fntdata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Roboto-regular.fntdata"/><Relationship Id="rId90" Type="http://schemas.openxmlformats.org/officeDocument/2006/relationships/slide" Target="slides/slide83.xml"/><Relationship Id="rId93" Type="http://schemas.openxmlformats.org/officeDocument/2006/relationships/font" Target="fonts/Roboto-italic.fntdata"/><Relationship Id="rId92" Type="http://schemas.openxmlformats.org/officeDocument/2006/relationships/font" Target="fonts/Roboto-bold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Kurs beginnt mit einer Repetition zur Ridge Regression (mittels Flipchart)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adf136538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adf136538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L1 Geometrie “Diamant mit Ecken” bringt Vorteile: Schrumpfung UND Variablenselektion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Diese Geometrie bringt aber auch eine neue Schwierigkeit: die Lasso Optimierung hat keine geschlossene Lösung (vgl Ridge Regression)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Wichter Ausnahmefall ist der Fall mit orthonormaler Designmatrix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Dieser Ausnahmefall führt uns zu “Soft-thresholding”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Soft-thresholding spielt eine wichtige Rolle in der numerischen Optimierung des Lassos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Soft-thresholding hat zudem eine wichtige Bedeutung im “Denoising” von Signalen und digitalen Bildern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******************************************************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https://slideplayer.com/slide/16616981/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adf136538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fadf136538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https://slideplayer.com/slide/16616981/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8883f7b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8883f7b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8883f7bd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f8883f7bd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Bisher haben wir über hoch dimensionale Aspekte der Lineare Regression gesprochen, das heisst Y war eine kontinuierliche Grösse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Jetzt wenden wir uns dem 2. wichtigsten Endpunkt zu: binärer Endpunkt, Klassifikation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8883f7bd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8883f7bd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Wir werden verschiedene Beispiele kennen lernen (auch in Übungen)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Wir beginnen mit einem rel. einfachen Beispiel aus der Medizin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Daten über eine Studie zu Herzinfarkt in Südafrika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Endpunkt binär, Herzinfarkt ja/nein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Ziel: gibt es Riskofaktoren? Welche Faktoren/Variablen sind wichtig?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ldl=low-density lipoprotein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Bild rechts: Pairs plot (Herzinfarkt ja in rot); korrelation zwischen Kovariablen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a307a597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a307a597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Kontinuierlicher Response: Bild links; Lineare Regression der Anfangspunkt; Anpassung einer Geraden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Binärer Response: Bild rechts; sog Logistische Regression “kopiert” die Idee der linearen Regression; Anpassung einer logistischen “S” Funktinon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a307a597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a307a597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 Vorhersage war ein wichtiger Aspekt in unseren bisherigen Betrachtungen: 1) Vorhersage neuer Datenpunkte, z.B.  Was der Kurs der Aktie in 5 Tagen? 2) Berechnung des Generalisierungsfehlers 3) Modellselektion/Tuningparameter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a7b6fd50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0a7b6fd50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Wie funktionniert Vorhersage in der Logistischen Regression? Sehr ähnlich…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Gefittete S-Kurve gibt uns für jeden neuen Datenpunkt eine Vorhersage für die Erfolgswahrscheinlichkeit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Klassifizierung: naheliegend y=1 (Herzinfarkt=ja) falls Erflogswahrscheinlichkeit &gt;0.5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a307a597a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0a307a597a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Flipchart</a:t>
            </a:r>
            <a:endParaRPr>
              <a:solidFill>
                <a:srgbClr val="FF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Quantifizierung des Vorhersagefehlers übernimmt in die Falschklassifiktionsrate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Wichtiges Konzept ist die Konfusionsmatrix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Man stelle sich vor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Pool von Patienten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Möchte vorhersagen ob der Patient Corona hat oder nicht (Logistische Regression, ML, etc)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Klärt anschliessend ab (im Labor mit Test) ob die Person wirklich Corona hatte.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Verschieden Grössen lassen sich aus der Konfusionsmatrix ableiten: Falschklassifikationsrate, Sensitivität, Spezifität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8883f7bd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f8883f7bd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Bisher: Logistische Regression als “Anpassung einer S Kurve”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Möchte noch kurz ein paar techn Details erwähnen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Ausgangslage ist die Erfolgswahrscheinlichkeit, Modellieren als Funktion der Kovariablen (mittels einem Parametervektor beta)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Trick: log-Odds sind eine lineare Funktion der Kovariablen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Die Likelihoodfunktion berechnen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Anpassung der S-Funktion besteht aus der maximierung des log-likelihoods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5b839cf0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5b839cf0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a7b6fd508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a7b6fd50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 Logistische Regression ist ein Spezialfall eines generalized linear model (glm)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 Funktion “glm”; family=”binomial”: logistische Regression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f8883f7bd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f8883f7bd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 klein, p gross: Im hoch-dimensionalen Kontext verwendet man die gleichen Techniken wie in der linear Regression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Stepwise-/Subset Regression &amp; Regularisierung (modulo technische Unterschiede)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1818a260d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1818a260d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Wir werden verschiedene Beispiele kennen lernen (auch in Übungen)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Wir beginnen mit einem rel. einfachen Beispiel aus der Medizin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Daten über eine Studie zu Herzinfarkt in Südafrika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Endpunkt binär, Herzinfarkt ja/nein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Ziel: gibt es Riskofaktoren? Welche Faktoren/Variablen sind wichtig?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ldl=low-density lipoprotein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Bild rechts: Pairs plot (Herzinfarkt ja in rot); korrelation zwischen Kovariablen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8883f7bd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f8883f7bd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Beispiel Logistische Regression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Interpretation eines Koeffizienten: Odds-ratio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0a2d05d7f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0a2d05d7f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Schrittweise Selektion (hier: rückwärts)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f8883f7bd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f8883f7bd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Man kann sich fragen wieso man bei diesem Beispiel Lasso verwendet: reine didaktische Übung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Wenden wir uns doch jetzt einem Beispiel zu, wo es Elastic Net wirklich braucht…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0a7b6fd508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0a7b6fd508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Beispiel aus der Krebsmedizin &amp; Molekularbiologie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n=72</a:t>
            </a:r>
            <a:r>
              <a:rPr lang="en">
                <a:solidFill>
                  <a:schemeClr val="dk1"/>
                </a:solidFill>
              </a:rPr>
              <a:t> Leukämie Patienten, Expressionsdaten </a:t>
            </a:r>
            <a:r>
              <a:rPr b="1" lang="en">
                <a:solidFill>
                  <a:schemeClr val="dk1"/>
                </a:solidFill>
              </a:rPr>
              <a:t>p=3’571 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“Ultra” hoch-dimensional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Patienten: Acute Lymphoblastic Leukemia (ALL) und Acute Myeloid Leukemia (AML)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Idee: Können wir anhand molekularer Daten (d.h. Genexpression) den Leukämietyp vorhersagen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Heatmap zeigt Expressionswerte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Leukämie=weisser Blutkrebs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f8883f7bd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f8883f7bd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Verwendung von Elastic Net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Vorbereitung der Daten…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Regularisierung mittels Elastic Net…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0a947896c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0a947896c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Nächster Schritt ist die Bestimmung des Lambda’s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CV Plot zeigt: 1) Regularisierung mit lambda~0.3 reduziert den  Fehler auf 1% 2) Modell mit nur 4-6 Genen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0a947896c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0a947896c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Mehr zu erfahren über diese Gene → Sehr nützlich zur Generierung neuer Hypothesen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Generalisierungsfehler des Elastic Net Classifiers: predict Funktion, Berechnung der Konfusionsmatrix, Ablesen des Fehlers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7db8350e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7db8350e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20a44b1d5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20a44b1d5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Beispiel aus der Spracherkennung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Log-periodogram: Spektrum eines akustischen Signals als Funktion der Frequenz (p=256) [elektrische Leistung als Funktion der Frequenz]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grün: Spektren für Phoneme “aa” (n=15)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orange: </a:t>
            </a:r>
            <a:r>
              <a:rPr lang="en">
                <a:solidFill>
                  <a:schemeClr val="dk1"/>
                </a:solidFill>
              </a:rPr>
              <a:t>Spektren für Phoneme “ao” (n=15)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Können wir die Phoneme zuverlässig vorhersagen/klassifizieren? </a:t>
            </a:r>
            <a:endParaRPr sz="1400">
              <a:solidFill>
                <a:srgbClr val="11111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Welche Frequenzen sind relevant für die Vorhersage?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functional data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20a44b1d5f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20a44b1d5f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20a44b1d5f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20a44b1d5f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100b0530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100b0530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26b452df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26b452df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26b452dfb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26b452dfb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26b452dfb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26b452dfb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26b452dfb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26b452dfb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b452dfb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26b452dfb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26b452dfb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26b452dfb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adf13653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adf13653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"/>
              <a:t>Letzten Kurstag haben wir ausführlich über die Ridge Regression gesprochen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Ridge Regression sucht die “Balance” zwischen Goodness-of-fit und Modellkomplexität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6b452dfb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6b452dfb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26b452dfb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26b452dfb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26b452dfb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26b452dfb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26b452dfb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26b452dfb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Wiederholung der wichtigsten Punkte (insbesondere der 10:1 Faustregel)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0a947896c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0a947896c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f8883f7bd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f8883f7bd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Klassifikation ist eine sehr häufige Anwendung (v.a. im Bereich des Data Minings)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Neben Logistischer Regression gibt es einige andere berühmten Verfahren zur Klassifikation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Beispiele: </a:t>
            </a:r>
            <a:r>
              <a:rPr lang="en" u="sng">
                <a:solidFill>
                  <a:schemeClr val="dk1"/>
                </a:solidFill>
              </a:rPr>
              <a:t>Entscheidungsbäume</a:t>
            </a:r>
            <a:r>
              <a:rPr lang="en">
                <a:solidFill>
                  <a:schemeClr val="dk1"/>
                </a:solidFill>
              </a:rPr>
              <a:t>, Random Forest, AdaBoost, Support Vector Machine, Neuronale Netzwerke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Wir beginnen mit Entscheidungsbäumen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f8883f7bd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f8883f7bd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Entscheidungsbäume sind sehr intuitive!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Direkt zu unserem Herzinfarkt Beispiel (CORIS Datensatz)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Rechts: Entscheidungsbaum für die CORIS Daten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Was sagt uns dieser Baum? Wurzel, Knoten, Blätter (Resultat der Klassifizierung)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Nehmen wir den roten Patienten: Lassen ihn von oben durch den Baum wandern….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0a62e9aa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0a62e9aa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bekommen wir einen solchen Baum, d.h. wie erlernen wir einen Baum?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R rpart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Greedy Approach: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Starte an der Wurzel und wähle eine optimale Verzweigung (Variable und den Schwellenwert), Im Beispiel: age &amp; 51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Optimal bedeutet: max Reduktion der Knoten Unreinheit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Iterieren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Lerne übermässig grossen Baum!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0a62e9aa2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0a62e9aa2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Betrachte “Tobacco”-Verzweigung/Split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p: Anteil Klasse “0”, 1-p: Anteil Klasse “1”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Gini=2*p*(p-1)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Gini zwischen 0 und 0.5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Split so dass Gini minimal wird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diesem Beispiel: Tobacco &amp; Schwellenwert 7.6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0a307a597a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0a307a597a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1ster Schritt: wachsen eines zu grossen Baumes; dieser Baum ist zu komplex und führt zu Overfitting!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2ter Schritt: zurecht stutzen des Baumes “Pruning”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Cost-complexity Kriterium; Ähnlich wie bei AIC: Term zur Belohnung eines guten Fits und Term zur Bestrafung komplexer Bäume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Tuning Parameter alpha. Für jedes alpha gibt es eine Teilbaum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Berechne für jedes alpha den Teilbaum und wähle gemäss CV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|T|: Anzahl Blätter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in rpart.control: </a:t>
            </a:r>
            <a:r>
              <a:rPr lang="en" sz="1200">
                <a:solidFill>
                  <a:schemeClr val="dk1"/>
                </a:solidFill>
              </a:rPr>
              <a:t>c</a:t>
            </a:r>
            <a:r>
              <a:rPr lang="en" sz="1200">
                <a:solidFill>
                  <a:schemeClr val="dk1"/>
                </a:solidFill>
              </a:rPr>
              <a:t>p ist ein “skaliertes” 𝞪, cp=0 “kein pruning”, cp=1 “Baum ohne Blätter”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adf13653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adf13653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Alternative zu Ridge ist die sogenannte Lasso Regression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Penalisierung der L1 Norm: gleichzeitige Schrumpfung + Variablenselektion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Publikation von Tibshirani ~ 40’000 Zitierungen 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fc2b1eae9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fc2b1eae9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CORIS Beispiel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Plotcp: Error vs alpha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Optimales alpha bei 0.03; entspricht einem Teilbaum mit 4 Blätter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Rechts: Übermässig grosser Baum &amp; gestuzter Baum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0a62e9aa2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10a62e9aa2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Entscheidungsbäume sind sehr simple und intuitive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Entscheidungsbäume haben generell keine sehr gute Vorhersagekraft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Entscheidungsbäume sind die Grundlage für AdaBoost und Random Forest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Random Forest und AdaBoost sind zwei “gefeierte Stars” im Bereich Data Mining und Maschinellem Lernen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0b5a5d92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10b5a5d92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Idee von Random Forest ist hier illustriert: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Daten mehrfach verwendet (dh generiert sog bootstrap Datensätze)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Für jeden Bootstrapped Datensatz wird ein Entscheidungsbaum erzeugt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Mehrheitsentscheid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********************************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Züchte einen Wald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Generiere viele “bootstrapped” Datensätze (Ziehen mit Zurücklegen)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Bilde für jeden Datensatz einen Entscheidungsbaum (*)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0a4545532a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10a4545532a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Ohne ins Detail zu gehen: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Was ist ein boostrapped Datensatz?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Ziehen mit Zurücklegen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In-the-bag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Out-of-bag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f3f81aaa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f3f81aaa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0a4545532a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10a4545532a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Entscheidungsbaum war sehr intuitive: man wusste welches die wichtigste Variable ist, usw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Random Forest ist schwer überschaubar: dutzende-hunderte von unterschiedlichen Bäumen die zur Entscheidung beitragen “Wald”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Wichtig: Berechnung einer sog Variable Importance, dh Mass für die Wichtigkeit der Variablen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Idee: betrachte eine Variable Xj und einen bootstrapped Datensatz; Baum “in-the-bag” OOB “out-the-bag”; Permutiere im out-the-bag die variable Xj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Wichtige Idee: überlegt euch das nochmals und sonst fragt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0a4545532a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10a4545532a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0a307a597a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10a307a597a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Ein weitere Ikone des Maschinellen Lernens ist AdaBoost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Einer der besten “off-the-shelf” Algorithmen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Beruht auf Entscheidungsbäume: hier skizziert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Wie bei Random Forest werden viele Bäume (Stümpfe) kombiniert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Aber anders ist die generierung der verschiedenen Bäume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 AdaBoost berücksichtigt jeder Baum die Fehler des vorhergehenden Baumes (mittels Gewichtung der Datenpunkte)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Zudem ist die Aggregierung anders: kein Mehrheitsentscheid, aber bessere Bäume bekommen mehr Gewicht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0a947896cc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10a947896cc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Ein weitere Ikone des Maschinellen Lernens ist AdaBoost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Einer der besten “off-the-shelf” Algorithmen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Beruht auf Entscheidungsbäume: hier skizziert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Wie bei Random Forest werden viele Bäume (Stümpfe) kombiniert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Aber anders ist die generierung der verschiedenen Bäume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 AdaBoost berücksichtigt jeder Baum die Fehler des vorhergehenden Baumes (mittels Gewichtung der Datenpunkte)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Zudem ist die Aggregierung anders: kein Mehrheitsentscheid, aber bessere Bäume bekommen mehr Gewicht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10a4545532a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10a4545532a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adf136538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adf13653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</a:rPr>
              <a:t>Level sets RSS=Ellipsoide mit OLS im Zentrum </a:t>
            </a:r>
            <a:r>
              <a:rPr lang="en" sz="1200">
                <a:solidFill>
                  <a:schemeClr val="dk1"/>
                </a:solidFill>
              </a:rPr>
              <a:t>RSS(beta)=(beta-beta_ols)^T X^TX(beta-beta_ols)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</a:rPr>
              <a:t>Dh: bewegen wir uns weg vom OLS → grösseres RSS(beta)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</a:rPr>
              <a:t>Lösung ist dort wo das Ellipsoid mit dem blauen Kreis zusammen trifft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</a:rPr>
              <a:t>OLS wird gegen Null geschrumpft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26c047703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126c047703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26c047703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26c047703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frequencies (variables beginning with “wf.”)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 frequencies (variables beginning with “cf.”)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average, max, and sum of lengths of uninterrupted sequences of capital letters (capavg, caplong, captot)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f3f81aaa5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f3f81aaa5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f3f81aaa5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f3f81aaa5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10a4545532a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10a4545532a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119db724c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119db724c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19db724c4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19db724c4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cfe3db5d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cfe3db5d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cfe3db5d8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cfe3db5d8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cfe3db5d8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cfe3db5d8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6711a834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6711a834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cfe3db5d8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cfe3db5d8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cfe3db5d8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cfe3db5d8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127690f892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127690f892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cfe3db5d8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cfe3db5d8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cfe3db5d8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cfe3db5d8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\begin{align*}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P({\rm at\;least\;one\;rejection})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&amp;=P\big(\cup_{j=1}^p {\rm Reject}\; H_{j,0}\big)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&amp;\leq \sum_{j=1}^p P\big( {\rm Reject}\; H_{j,0}\big)\\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&amp;=\sum_{j=1}^p P(P_j&lt;\alpha)\\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&amp;= \sum_{j=1}^p \alpha=p\times\alpha.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\end{align*}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cfe3db5d8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cfe3db5d8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Flipchart</a:t>
            </a:r>
            <a:endParaRPr sz="1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cfe3db5d8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cfe3db5d8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\begin{align*}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P({\rm at\;least\;one\;rejection})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&amp;=P\big(\cup_{j=1}^p {\rm Reject}\; H_{j,0}\big)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&amp;\leq \sum_{j=1}^p P\big( {\rm Reject}\; H_{j,0}\big)\\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&amp;=\sum_{j=1}^p P(P_j&lt;\alpha)\\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&amp;= \sum_{j=1}^p \alpha=p\times\alpha.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\end{align*}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cfe3db5d8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cfe3db5d8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cfe3db5d8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cfe3db5d8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cfe3db5d8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cfe3db5d8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adf13653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adf13653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 in R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127690f892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127690f892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1264c55e2c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1264c55e2c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127690f892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127690f892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Zelltypen die unterschiedlich häufig sind bei UC vs HD.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12785a00c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12785a00c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adf136538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fadf136538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Lasso</a:t>
            </a:r>
            <a:r>
              <a:rPr lang="en">
                <a:solidFill>
                  <a:schemeClr val="dk1"/>
                </a:solidFill>
              </a:rPr>
              <a:t> Regression in 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indent="-330200" lvl="2" marL="13716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indent="-330200" lvl="8" marL="41148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y title only v1">
  <p:cSld name="TITLE_AND_BODY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v2">
  <p:cSld name="TITLE_AND_TWO_COLUMNS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3" name="Google Shape;8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y 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8" name="Google Shape;9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" name="Google Shape;9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3" name="Google Shape;10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indent="-330200" lvl="2" marL="13716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indent="-330200" lvl="8" marL="41148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3" name="Google Shape;113;p28"/>
          <p:cNvSpPr txBox="1"/>
          <p:nvPr>
            <p:ph idx="10" type="dt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8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81550" y="2"/>
            <a:ext cx="462450" cy="4615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11025" y="0"/>
            <a:ext cx="632975" cy="6317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3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Relationship Id="rId5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Relationship Id="rId4" Type="http://schemas.openxmlformats.org/officeDocument/2006/relationships/image" Target="../media/image38.png"/><Relationship Id="rId5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png"/><Relationship Id="rId4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Relationship Id="rId4" Type="http://schemas.openxmlformats.org/officeDocument/2006/relationships/image" Target="../media/image50.png"/><Relationship Id="rId5" Type="http://schemas.openxmlformats.org/officeDocument/2006/relationships/image" Target="../media/image5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1.png"/><Relationship Id="rId4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Relationship Id="rId4" Type="http://schemas.openxmlformats.org/officeDocument/2006/relationships/image" Target="../media/image71.png"/><Relationship Id="rId5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6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2.png"/><Relationship Id="rId4" Type="http://schemas.openxmlformats.org/officeDocument/2006/relationships/image" Target="../media/image6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3.png"/><Relationship Id="rId4" Type="http://schemas.openxmlformats.org/officeDocument/2006/relationships/image" Target="../media/image6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6.png"/><Relationship Id="rId4" Type="http://schemas.openxmlformats.org/officeDocument/2006/relationships/image" Target="../media/image6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8.png"/><Relationship Id="rId4" Type="http://schemas.openxmlformats.org/officeDocument/2006/relationships/image" Target="../media/image77.png"/><Relationship Id="rId5" Type="http://schemas.openxmlformats.org/officeDocument/2006/relationships/image" Target="../media/image8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0.png"/><Relationship Id="rId4" Type="http://schemas.openxmlformats.org/officeDocument/2006/relationships/image" Target="../media/image8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8.png"/><Relationship Id="rId4" Type="http://schemas.openxmlformats.org/officeDocument/2006/relationships/image" Target="../media/image83.png"/><Relationship Id="rId5" Type="http://schemas.openxmlformats.org/officeDocument/2006/relationships/image" Target="../media/image74.png"/><Relationship Id="rId6" Type="http://schemas.openxmlformats.org/officeDocument/2006/relationships/image" Target="../media/image86.png"/><Relationship Id="rId7" Type="http://schemas.openxmlformats.org/officeDocument/2006/relationships/image" Target="../media/image7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2.png"/><Relationship Id="rId4" Type="http://schemas.openxmlformats.org/officeDocument/2006/relationships/image" Target="../media/image81.png"/><Relationship Id="rId5" Type="http://schemas.openxmlformats.org/officeDocument/2006/relationships/image" Target="../media/image92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1.png"/><Relationship Id="rId4" Type="http://schemas.openxmlformats.org/officeDocument/2006/relationships/image" Target="../media/image8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6.png"/><Relationship Id="rId4" Type="http://schemas.openxmlformats.org/officeDocument/2006/relationships/image" Target="../media/image10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3.png"/><Relationship Id="rId4" Type="http://schemas.openxmlformats.org/officeDocument/2006/relationships/image" Target="../media/image95.png"/><Relationship Id="rId5" Type="http://schemas.openxmlformats.org/officeDocument/2006/relationships/image" Target="../media/image9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2.png"/><Relationship Id="rId4" Type="http://schemas.openxmlformats.org/officeDocument/2006/relationships/image" Target="../media/image99.png"/><Relationship Id="rId5" Type="http://schemas.openxmlformats.org/officeDocument/2006/relationships/image" Target="../media/image10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0.png"/><Relationship Id="rId4" Type="http://schemas.openxmlformats.org/officeDocument/2006/relationships/image" Target="../media/image106.png"/><Relationship Id="rId5" Type="http://schemas.openxmlformats.org/officeDocument/2006/relationships/image" Target="../media/image11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8.png"/><Relationship Id="rId4" Type="http://schemas.openxmlformats.org/officeDocument/2006/relationships/image" Target="../media/image103.png"/><Relationship Id="rId5" Type="http://schemas.openxmlformats.org/officeDocument/2006/relationships/image" Target="../media/image110.png"/><Relationship Id="rId6" Type="http://schemas.openxmlformats.org/officeDocument/2006/relationships/image" Target="../media/image10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1.png"/><Relationship Id="rId4" Type="http://schemas.openxmlformats.org/officeDocument/2006/relationships/image" Target="../media/image122.png"/><Relationship Id="rId5" Type="http://schemas.openxmlformats.org/officeDocument/2006/relationships/image" Target="../media/image131.png"/><Relationship Id="rId6" Type="http://schemas.openxmlformats.org/officeDocument/2006/relationships/image" Target="../media/image117.png"/><Relationship Id="rId7" Type="http://schemas.openxmlformats.org/officeDocument/2006/relationships/image" Target="../media/image11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6.png"/><Relationship Id="rId4" Type="http://schemas.openxmlformats.org/officeDocument/2006/relationships/image" Target="../media/image125.png"/><Relationship Id="rId5" Type="http://schemas.openxmlformats.org/officeDocument/2006/relationships/image" Target="../media/image1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5.png"/><Relationship Id="rId7" Type="http://schemas.openxmlformats.org/officeDocument/2006/relationships/image" Target="../media/image1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0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29.png"/><Relationship Id="rId4" Type="http://schemas.openxmlformats.org/officeDocument/2006/relationships/image" Target="../media/image121.png"/><Relationship Id="rId5" Type="http://schemas.openxmlformats.org/officeDocument/2006/relationships/image" Target="../media/image12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6.png"/><Relationship Id="rId4" Type="http://schemas.openxmlformats.org/officeDocument/2006/relationships/image" Target="../media/image12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3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34.png"/><Relationship Id="rId4" Type="http://schemas.openxmlformats.org/officeDocument/2006/relationships/image" Target="../media/image128.png"/><Relationship Id="rId5" Type="http://schemas.openxmlformats.org/officeDocument/2006/relationships/image" Target="../media/image13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3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32.png"/><Relationship Id="rId4" Type="http://schemas.openxmlformats.org/officeDocument/2006/relationships/image" Target="../media/image1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39.png"/><Relationship Id="rId4" Type="http://schemas.openxmlformats.org/officeDocument/2006/relationships/image" Target="../media/image13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35.png"/><Relationship Id="rId4" Type="http://schemas.openxmlformats.org/officeDocument/2006/relationships/image" Target="../media/image14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38.png"/><Relationship Id="rId4" Type="http://schemas.openxmlformats.org/officeDocument/2006/relationships/image" Target="../media/image14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650"/>
              <a:t>Analyse hochdimensionaler Daten</a:t>
            </a:r>
            <a:endParaRPr/>
          </a:p>
        </p:txBody>
      </p:sp>
      <p:sp>
        <p:nvSpPr>
          <p:cNvPr id="120" name="Google Shape;120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 und Feature Assessment - Teil 2</a:t>
            </a:r>
            <a:endParaRPr/>
          </a:p>
        </p:txBody>
      </p:sp>
      <p:sp>
        <p:nvSpPr>
          <p:cNvPr id="121" name="Google Shape;12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type="title"/>
          </p:nvPr>
        </p:nvSpPr>
        <p:spPr>
          <a:xfrm>
            <a:off x="311700" y="249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Soft-thresholding &amp; Numerische Optimierung</a:t>
            </a:r>
            <a:endParaRPr/>
          </a:p>
        </p:txBody>
      </p:sp>
      <p:grpSp>
        <p:nvGrpSpPr>
          <p:cNvPr id="226" name="Google Shape;226;p38"/>
          <p:cNvGrpSpPr/>
          <p:nvPr/>
        </p:nvGrpSpPr>
        <p:grpSpPr>
          <a:xfrm>
            <a:off x="240875" y="901500"/>
            <a:ext cx="4740900" cy="2436049"/>
            <a:chOff x="240875" y="901500"/>
            <a:chExt cx="4740900" cy="2436049"/>
          </a:xfrm>
        </p:grpSpPr>
        <p:sp>
          <p:nvSpPr>
            <p:cNvPr id="227" name="Google Shape;227;p38"/>
            <p:cNvSpPr txBox="1"/>
            <p:nvPr/>
          </p:nvSpPr>
          <p:spPr>
            <a:xfrm>
              <a:off x="240875" y="901500"/>
              <a:ext cx="4740900" cy="20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Char char="●"/>
              </a:pPr>
              <a:r>
                <a:rPr lang="en">
                  <a:solidFill>
                    <a:schemeClr val="dk2"/>
                  </a:solidFill>
                </a:rPr>
                <a:t>Keine geschlossene Lösung (L1 Penalty nicht differenzierbar)</a:t>
              </a:r>
              <a:endParaRPr>
                <a:solidFill>
                  <a:schemeClr val="dk2"/>
                </a:solidFill>
              </a:endParaRPr>
            </a:p>
            <a:p>
              <a:pPr indent="-3175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Char char="●"/>
              </a:pPr>
              <a:r>
                <a:rPr lang="en">
                  <a:solidFill>
                    <a:schemeClr val="dk2"/>
                  </a:solidFill>
                </a:rPr>
                <a:t>Wichtige Ausnahme ist der Fall mit orthonormaler Designmatrix,</a:t>
              </a:r>
              <a:endParaRPr>
                <a:solidFill>
                  <a:schemeClr val="dk2"/>
                </a:solidFill>
              </a:endParaRPr>
            </a:p>
            <a:p>
              <a:pPr indent="-3175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Char char="●"/>
              </a:pPr>
              <a:r>
                <a:rPr lang="en">
                  <a:solidFill>
                    <a:schemeClr val="dk2"/>
                  </a:solidFill>
                </a:rPr>
                <a:t>Lösung</a:t>
              </a:r>
              <a:endParaRPr>
                <a:solidFill>
                  <a:schemeClr val="dk2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  </a:t>
              </a:r>
              <a:endParaRPr>
                <a:solidFill>
                  <a:schemeClr val="dk2"/>
                </a:solidFill>
              </a:endParaRPr>
            </a:p>
          </p:txBody>
        </p:sp>
        <p:pic>
          <p:nvPicPr>
            <p:cNvPr descr="\bf X^T\bf X=\bf I" id="228" name="Google Shape;228;p38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60926" y="1889700"/>
              <a:ext cx="1096576" cy="26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begin{align*}&#10;\hat \beta_{\lambda,j}^{\rm Lasso}&#10;&amp;=\left\{\begin{array}{ll}&#10;      \hat\beta^{\rm OLS}_j-0.5\lambda &amp; {\rm if}\;\hat\beta^{\rm OLS}_j&gt;0.5\lambda\\&#10;      0 &amp; {\rm if}\;|\hat\beta^{\rm OLS}_j|\leq 0.5\lambda\\&#10; \hat\beta^{\rm OLS}_j+0.5\lambda &amp; {\rm if}\;\hat\beta^{\rm OLS}_j&lt;-0.5\lambda&#10;    \end{array}&#10;  \right.&#10;\end{align*}" id="229" name="Google Shape;229;p38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31375" y="2332599"/>
              <a:ext cx="3254924" cy="1004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0" name="Google Shape;230;p38"/>
          <p:cNvSpPr txBox="1"/>
          <p:nvPr/>
        </p:nvSpPr>
        <p:spPr>
          <a:xfrm>
            <a:off x="4141125" y="312975"/>
            <a:ext cx="29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" name="Google Shape;231;p38"/>
          <p:cNvGrpSpPr/>
          <p:nvPr/>
        </p:nvGrpSpPr>
        <p:grpSpPr>
          <a:xfrm>
            <a:off x="5243072" y="1084625"/>
            <a:ext cx="3900928" cy="3081525"/>
            <a:chOff x="5243072" y="1084625"/>
            <a:chExt cx="3900928" cy="3081525"/>
          </a:xfrm>
        </p:grpSpPr>
        <p:pic>
          <p:nvPicPr>
            <p:cNvPr id="232" name="Google Shape;232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43072" y="1084625"/>
              <a:ext cx="3794853" cy="308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726950" y="2699225"/>
              <a:ext cx="426500" cy="29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73300" y="2363150"/>
              <a:ext cx="426500" cy="29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17500" y="1490575"/>
              <a:ext cx="426500" cy="29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98350" y="3490300"/>
              <a:ext cx="426500" cy="29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7" name="Google Shape;237;p38"/>
          <p:cNvSpPr txBox="1"/>
          <p:nvPr/>
        </p:nvSpPr>
        <p:spPr>
          <a:xfrm>
            <a:off x="311700" y="3337550"/>
            <a:ext cx="4872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Soft-thresholding spielt eine wichtige Rolle in der numerischen Optimierung des Lassos (“Pathwise Coordinate Optimization”)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Soft-thresholding wird benutzt zum “Denoising” von Signalen und digitalen Bildern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8" name="Google Shape;23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 Net Regression</a:t>
            </a:r>
            <a:endParaRPr/>
          </a:p>
        </p:txBody>
      </p:sp>
      <p:sp>
        <p:nvSpPr>
          <p:cNvPr id="244" name="Google Shape;244;p39"/>
          <p:cNvSpPr txBox="1"/>
          <p:nvPr/>
        </p:nvSpPr>
        <p:spPr>
          <a:xfrm>
            <a:off x="4141125" y="312975"/>
            <a:ext cx="29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9"/>
          <p:cNvSpPr txBox="1"/>
          <p:nvPr/>
        </p:nvSpPr>
        <p:spPr>
          <a:xfrm>
            <a:off x="355050" y="3080425"/>
            <a:ext cx="86442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Mischungsparameter </a:t>
            </a:r>
            <a:r>
              <a:rPr lang="en" sz="1700">
                <a:solidFill>
                  <a:schemeClr val="dk2"/>
                </a:solidFill>
              </a:rPr>
              <a:t>𝛼</a:t>
            </a:r>
            <a:r>
              <a:rPr lang="en">
                <a:solidFill>
                  <a:schemeClr val="dk2"/>
                </a:solidFill>
              </a:rPr>
              <a:t>:</a:t>
            </a:r>
            <a:r>
              <a:rPr lang="en" sz="1700">
                <a:solidFill>
                  <a:schemeClr val="dk2"/>
                </a:solidFill>
              </a:rPr>
              <a:t> </a:t>
            </a:r>
            <a:r>
              <a:rPr lang="en" sz="1700">
                <a:solidFill>
                  <a:schemeClr val="dk2"/>
                </a:solidFill>
              </a:rPr>
              <a:t>𝛼</a:t>
            </a:r>
            <a:r>
              <a:rPr lang="en">
                <a:solidFill>
                  <a:schemeClr val="dk2"/>
                </a:solidFill>
              </a:rPr>
              <a:t>=0 Ridge,</a:t>
            </a:r>
            <a:r>
              <a:rPr lang="en" sz="1700">
                <a:solidFill>
                  <a:schemeClr val="dk2"/>
                </a:solidFill>
              </a:rPr>
              <a:t> 𝛼</a:t>
            </a:r>
            <a:r>
              <a:rPr lang="en">
                <a:solidFill>
                  <a:schemeClr val="dk2"/>
                </a:solidFill>
              </a:rPr>
              <a:t>=1 Lasso, alles dazwischen ist “Elastic Net” (siehe glmnet)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Elastic Net vereint die “Stärken” von Ridge und Lasso: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Korrelierte Variablen werden zueinander hin geschrumpft (Ridge)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Variablen werden gleichzeitig selektiert (Lasso)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descr="\hat{\beta}^{\rm EN}_{\lambda}=\text{arg}\min\limits_{\beta}\;\rm{RSS}(\beta)+\color{blue}{\lambda}\Big(\color{red}{\alpha} \|\beta\|_1+\color{red}{(1-\alpha)} \|\beta\|_2^2\Big)" id="246" name="Google Shape;246;p3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25" y="1645102"/>
            <a:ext cx="8466666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Klassifizierung, Logistische Regression &amp; Regularisierung</a:t>
            </a:r>
            <a:endParaRPr/>
          </a:p>
        </p:txBody>
      </p:sp>
      <p:sp>
        <p:nvSpPr>
          <p:cNvPr id="253" name="Google Shape;25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Klassifizierung &amp; Logistische Regression</a:t>
            </a:r>
            <a:endParaRPr/>
          </a:p>
        </p:txBody>
      </p:sp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Bisher: Fokus auf Lineare Regression, d.h. Y kontinuierliche Variable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Ein weiterer häufiger Endpunkt ist binär, d.h. Y ∈ {0,1}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Logistische Regression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Risikofaktoren für Herzinfarkt (</a:t>
            </a:r>
            <a:r>
              <a:rPr lang="en"/>
              <a:t>CORIS Studie)</a:t>
            </a:r>
            <a:endParaRPr/>
          </a:p>
        </p:txBody>
      </p:sp>
      <p:sp>
        <p:nvSpPr>
          <p:cNvPr id="266" name="Google Shape;266;p42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Coronary Risk-Factor Studie, N=362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Response</a:t>
            </a:r>
            <a:r>
              <a:rPr lang="en"/>
              <a:t>: Herzinfarkt ja/nein (160/302)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Kovariaten: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Blutdruck (sbp)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Tabakkonsum (tobacco)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Alkoholkonsum (alcohol)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Familiengeschichte (famhist)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Übergewicht (obesity)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Alter (age)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LDL Level (ldl)</a:t>
            </a:r>
            <a:endParaRPr/>
          </a:p>
        </p:txBody>
      </p:sp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312" y="1080925"/>
            <a:ext cx="3676538" cy="3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idx="4294967295" type="title"/>
          </p:nvPr>
        </p:nvSpPr>
        <p:spPr>
          <a:xfrm>
            <a:off x="441375" y="237275"/>
            <a:ext cx="359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Lineare </a:t>
            </a:r>
            <a:r>
              <a:rPr lang="en">
                <a:solidFill>
                  <a:schemeClr val="dk2"/>
                </a:solidFill>
              </a:rPr>
              <a:t>Regression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74" name="Google Shape;274;p43"/>
          <p:cNvGrpSpPr/>
          <p:nvPr/>
        </p:nvGrpSpPr>
        <p:grpSpPr>
          <a:xfrm>
            <a:off x="5157925" y="809975"/>
            <a:ext cx="3373800" cy="3211200"/>
            <a:chOff x="5157925" y="809975"/>
            <a:chExt cx="3373800" cy="3211200"/>
          </a:xfrm>
        </p:grpSpPr>
        <p:sp>
          <p:nvSpPr>
            <p:cNvPr id="275" name="Google Shape;275;p43"/>
            <p:cNvSpPr/>
            <p:nvPr/>
          </p:nvSpPr>
          <p:spPr>
            <a:xfrm>
              <a:off x="7110813" y="1880825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3"/>
            <p:cNvSpPr/>
            <p:nvPr/>
          </p:nvSpPr>
          <p:spPr>
            <a:xfrm>
              <a:off x="8090325" y="1865925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3"/>
            <p:cNvSpPr/>
            <p:nvPr/>
          </p:nvSpPr>
          <p:spPr>
            <a:xfrm>
              <a:off x="7284900" y="1865925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3"/>
            <p:cNvSpPr/>
            <p:nvPr/>
          </p:nvSpPr>
          <p:spPr>
            <a:xfrm>
              <a:off x="7801850" y="1865925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3"/>
            <p:cNvSpPr/>
            <p:nvPr/>
          </p:nvSpPr>
          <p:spPr>
            <a:xfrm>
              <a:off x="8378800" y="1865925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0" name="Google Shape;280;p43"/>
            <p:cNvGrpSpPr/>
            <p:nvPr/>
          </p:nvGrpSpPr>
          <p:grpSpPr>
            <a:xfrm>
              <a:off x="5157925" y="809975"/>
              <a:ext cx="3373800" cy="3211200"/>
              <a:chOff x="5157925" y="809975"/>
              <a:chExt cx="3373800" cy="3211200"/>
            </a:xfrm>
          </p:grpSpPr>
          <p:sp>
            <p:nvSpPr>
              <p:cNvPr id="281" name="Google Shape;281;p43"/>
              <p:cNvSpPr/>
              <p:nvPr/>
            </p:nvSpPr>
            <p:spPr>
              <a:xfrm>
                <a:off x="5816775" y="3369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43"/>
              <p:cNvSpPr/>
              <p:nvPr/>
            </p:nvSpPr>
            <p:spPr>
              <a:xfrm>
                <a:off x="6676700" y="3369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43"/>
              <p:cNvSpPr/>
              <p:nvPr/>
            </p:nvSpPr>
            <p:spPr>
              <a:xfrm>
                <a:off x="6242563" y="3369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43"/>
              <p:cNvSpPr/>
              <p:nvPr/>
            </p:nvSpPr>
            <p:spPr>
              <a:xfrm>
                <a:off x="5984875" y="3369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43"/>
              <p:cNvSpPr/>
              <p:nvPr/>
            </p:nvSpPr>
            <p:spPr>
              <a:xfrm>
                <a:off x="7110825" y="3369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6" name="Google Shape;286;p43"/>
              <p:cNvGrpSpPr/>
              <p:nvPr/>
            </p:nvGrpSpPr>
            <p:grpSpPr>
              <a:xfrm>
                <a:off x="5157925" y="809975"/>
                <a:ext cx="3373800" cy="3211200"/>
                <a:chOff x="5157925" y="809975"/>
                <a:chExt cx="3373800" cy="3211200"/>
              </a:xfrm>
            </p:grpSpPr>
            <p:grpSp>
              <p:nvGrpSpPr>
                <p:cNvPr id="287" name="Google Shape;287;p43"/>
                <p:cNvGrpSpPr/>
                <p:nvPr/>
              </p:nvGrpSpPr>
              <p:grpSpPr>
                <a:xfrm>
                  <a:off x="5586875" y="1004500"/>
                  <a:ext cx="2826600" cy="2581500"/>
                  <a:chOff x="862475" y="1309300"/>
                  <a:chExt cx="2826600" cy="2581500"/>
                </a:xfrm>
              </p:grpSpPr>
              <p:cxnSp>
                <p:nvCxnSpPr>
                  <p:cNvPr id="288" name="Google Shape;288;p43"/>
                  <p:cNvCxnSpPr/>
                  <p:nvPr/>
                </p:nvCxnSpPr>
                <p:spPr>
                  <a:xfrm flipH="1" rot="10800000">
                    <a:off x="862475" y="1309300"/>
                    <a:ext cx="300" cy="25692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cxnSp>
                <p:nvCxnSpPr>
                  <p:cNvPr id="289" name="Google Shape;289;p43"/>
                  <p:cNvCxnSpPr/>
                  <p:nvPr/>
                </p:nvCxnSpPr>
                <p:spPr>
                  <a:xfrm flipH="1" rot="10800000">
                    <a:off x="862775" y="3878500"/>
                    <a:ext cx="2826300" cy="123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290" name="Google Shape;290;p43"/>
                <p:cNvSpPr txBox="1"/>
                <p:nvPr/>
              </p:nvSpPr>
              <p:spPr>
                <a:xfrm>
                  <a:off x="8213125" y="3620975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X</a:t>
                  </a:r>
                  <a:endParaRPr b="1"/>
                </a:p>
              </p:txBody>
            </p:sp>
            <p:sp>
              <p:nvSpPr>
                <p:cNvPr id="291" name="Google Shape;291;p43"/>
                <p:cNvSpPr txBox="1"/>
                <p:nvPr/>
              </p:nvSpPr>
              <p:spPr>
                <a:xfrm>
                  <a:off x="5234125" y="809975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Y</a:t>
                  </a:r>
                  <a:endParaRPr b="1"/>
                </a:p>
              </p:txBody>
            </p:sp>
            <p:cxnSp>
              <p:nvCxnSpPr>
                <p:cNvPr id="292" name="Google Shape;292;p43"/>
                <p:cNvCxnSpPr/>
                <p:nvPr/>
              </p:nvCxnSpPr>
              <p:spPr>
                <a:xfrm>
                  <a:off x="5502175" y="1910175"/>
                  <a:ext cx="1662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3" name="Google Shape;293;p43"/>
                <p:cNvCxnSpPr/>
                <p:nvPr/>
              </p:nvCxnSpPr>
              <p:spPr>
                <a:xfrm>
                  <a:off x="5502175" y="3413500"/>
                  <a:ext cx="1662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94" name="Google Shape;294;p43"/>
                <p:cNvSpPr txBox="1"/>
                <p:nvPr/>
              </p:nvSpPr>
              <p:spPr>
                <a:xfrm>
                  <a:off x="5157925" y="3213400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0</a:t>
                  </a:r>
                  <a:endParaRPr b="1"/>
                </a:p>
              </p:txBody>
            </p:sp>
            <p:sp>
              <p:nvSpPr>
                <p:cNvPr id="295" name="Google Shape;295;p43"/>
                <p:cNvSpPr txBox="1"/>
                <p:nvPr/>
              </p:nvSpPr>
              <p:spPr>
                <a:xfrm>
                  <a:off x="5183575" y="1724963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1</a:t>
                  </a:r>
                  <a:endParaRPr b="1"/>
                </a:p>
              </p:txBody>
            </p:sp>
          </p:grpSp>
        </p:grpSp>
      </p:grpSp>
      <p:cxnSp>
        <p:nvCxnSpPr>
          <p:cNvPr id="296" name="Google Shape;296;p43"/>
          <p:cNvCxnSpPr>
            <a:endCxn id="279" idx="2"/>
          </p:cNvCxnSpPr>
          <p:nvPr/>
        </p:nvCxnSpPr>
        <p:spPr>
          <a:xfrm flipH="1" rot="10800000">
            <a:off x="5635000" y="1910175"/>
            <a:ext cx="2743800" cy="15336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0066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43"/>
          <p:cNvSpPr txBox="1"/>
          <p:nvPr/>
        </p:nvSpPr>
        <p:spPr>
          <a:xfrm>
            <a:off x="5312025" y="4085225"/>
            <a:ext cx="348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Response ist binär 0,1 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Anpassung einer S-förmige logistische Funktion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298" name="Google Shape;298;p43"/>
          <p:cNvSpPr txBox="1"/>
          <p:nvPr/>
        </p:nvSpPr>
        <p:spPr>
          <a:xfrm>
            <a:off x="509725" y="4137925"/>
            <a:ext cx="397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Response Y ist kontinuierlich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Anpassung einer Geraden</a:t>
            </a:r>
            <a:endParaRPr b="1">
              <a:solidFill>
                <a:schemeClr val="dk2"/>
              </a:solidFill>
            </a:endParaRPr>
          </a:p>
        </p:txBody>
      </p:sp>
      <p:grpSp>
        <p:nvGrpSpPr>
          <p:cNvPr id="299" name="Google Shape;299;p43"/>
          <p:cNvGrpSpPr/>
          <p:nvPr/>
        </p:nvGrpSpPr>
        <p:grpSpPr>
          <a:xfrm>
            <a:off x="6115225" y="630750"/>
            <a:ext cx="3028800" cy="1450100"/>
            <a:chOff x="6115225" y="630750"/>
            <a:chExt cx="3028800" cy="1450100"/>
          </a:xfrm>
        </p:grpSpPr>
        <p:sp>
          <p:nvSpPr>
            <p:cNvPr id="300" name="Google Shape;300;p43"/>
            <p:cNvSpPr txBox="1"/>
            <p:nvPr/>
          </p:nvSpPr>
          <p:spPr>
            <a:xfrm>
              <a:off x="6115225" y="630750"/>
              <a:ext cx="3028800" cy="9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Char char="●"/>
              </a:pPr>
              <a:r>
                <a:rPr lang="en" sz="1600">
                  <a:solidFill>
                    <a:schemeClr val="accent1"/>
                  </a:solidFill>
                </a:rPr>
                <a:t>p(x;</a:t>
              </a:r>
              <a:r>
                <a:rPr lang="en" sz="1700">
                  <a:solidFill>
                    <a:schemeClr val="accent1"/>
                  </a:solidFill>
                </a:rPr>
                <a:t>𝛃</a:t>
              </a:r>
              <a:r>
                <a:rPr lang="en" sz="1600">
                  <a:solidFill>
                    <a:schemeClr val="accent1"/>
                  </a:solidFill>
                </a:rPr>
                <a:t>) “logistische Funktion”</a:t>
              </a:r>
              <a:endParaRPr sz="1600">
                <a:solidFill>
                  <a:schemeClr val="accent1"/>
                </a:solidFill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Char char="●"/>
              </a:pPr>
              <a:r>
                <a:rPr lang="en" sz="1600">
                  <a:solidFill>
                    <a:schemeClr val="accent1"/>
                  </a:solidFill>
                </a:rPr>
                <a:t>Erfolgswahrscheinlichkeit</a:t>
              </a:r>
              <a:endParaRPr sz="1600">
                <a:solidFill>
                  <a:schemeClr val="accent1"/>
                </a:solidFill>
              </a:endParaRPr>
            </a:p>
          </p:txBody>
        </p:sp>
        <p:cxnSp>
          <p:nvCxnSpPr>
            <p:cNvPr id="301" name="Google Shape;301;p43"/>
            <p:cNvCxnSpPr/>
            <p:nvPr/>
          </p:nvCxnSpPr>
          <p:spPr>
            <a:xfrm>
              <a:off x="7135950" y="1530050"/>
              <a:ext cx="459000" cy="55080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02" name="Google Shape;302;p43"/>
          <p:cNvGrpSpPr/>
          <p:nvPr/>
        </p:nvGrpSpPr>
        <p:grpSpPr>
          <a:xfrm>
            <a:off x="509725" y="962375"/>
            <a:ext cx="3221400" cy="3211200"/>
            <a:chOff x="509725" y="809975"/>
            <a:chExt cx="3221400" cy="3211200"/>
          </a:xfrm>
        </p:grpSpPr>
        <p:grpSp>
          <p:nvGrpSpPr>
            <p:cNvPr id="303" name="Google Shape;303;p43"/>
            <p:cNvGrpSpPr/>
            <p:nvPr/>
          </p:nvGrpSpPr>
          <p:grpSpPr>
            <a:xfrm>
              <a:off x="509725" y="809975"/>
              <a:ext cx="3221400" cy="3211200"/>
              <a:chOff x="509725" y="1114775"/>
              <a:chExt cx="3221400" cy="3211200"/>
            </a:xfrm>
          </p:grpSpPr>
          <p:grpSp>
            <p:nvGrpSpPr>
              <p:cNvPr id="304" name="Google Shape;304;p43"/>
              <p:cNvGrpSpPr/>
              <p:nvPr/>
            </p:nvGrpSpPr>
            <p:grpSpPr>
              <a:xfrm>
                <a:off x="862475" y="1309300"/>
                <a:ext cx="2826600" cy="2581500"/>
                <a:chOff x="862475" y="1309300"/>
                <a:chExt cx="2826600" cy="2581500"/>
              </a:xfrm>
            </p:grpSpPr>
            <p:cxnSp>
              <p:nvCxnSpPr>
                <p:cNvPr id="305" name="Google Shape;305;p43"/>
                <p:cNvCxnSpPr/>
                <p:nvPr/>
              </p:nvCxnSpPr>
              <p:spPr>
                <a:xfrm flipH="1" rot="10800000">
                  <a:off x="862475" y="1309300"/>
                  <a:ext cx="300" cy="25692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306" name="Google Shape;306;p43"/>
                <p:cNvCxnSpPr/>
                <p:nvPr/>
              </p:nvCxnSpPr>
              <p:spPr>
                <a:xfrm flipH="1" rot="10800000">
                  <a:off x="862775" y="3878500"/>
                  <a:ext cx="2826300" cy="12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sp>
            <p:nvSpPr>
              <p:cNvPr id="307" name="Google Shape;307;p43"/>
              <p:cNvSpPr/>
              <p:nvPr/>
            </p:nvSpPr>
            <p:spPr>
              <a:xfrm>
                <a:off x="1037025" y="32668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43"/>
              <p:cNvSpPr/>
              <p:nvPr/>
            </p:nvSpPr>
            <p:spPr>
              <a:xfrm>
                <a:off x="1230825" y="293080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43"/>
              <p:cNvSpPr/>
              <p:nvPr/>
            </p:nvSpPr>
            <p:spPr>
              <a:xfrm>
                <a:off x="2112000" y="27597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43"/>
              <p:cNvSpPr/>
              <p:nvPr/>
            </p:nvSpPr>
            <p:spPr>
              <a:xfrm>
                <a:off x="1577000" y="237490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43"/>
              <p:cNvSpPr/>
              <p:nvPr/>
            </p:nvSpPr>
            <p:spPr>
              <a:xfrm>
                <a:off x="1715425" y="27597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43"/>
              <p:cNvSpPr/>
              <p:nvPr/>
            </p:nvSpPr>
            <p:spPr>
              <a:xfrm>
                <a:off x="2657725" y="22364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43"/>
              <p:cNvSpPr/>
              <p:nvPr/>
            </p:nvSpPr>
            <p:spPr>
              <a:xfrm>
                <a:off x="2195100" y="237490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43"/>
              <p:cNvSpPr/>
              <p:nvPr/>
            </p:nvSpPr>
            <p:spPr>
              <a:xfrm>
                <a:off x="1964575" y="21707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43"/>
              <p:cNvSpPr/>
              <p:nvPr/>
            </p:nvSpPr>
            <p:spPr>
              <a:xfrm>
                <a:off x="1632325" y="31783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43"/>
              <p:cNvSpPr/>
              <p:nvPr/>
            </p:nvSpPr>
            <p:spPr>
              <a:xfrm>
                <a:off x="2436250" y="173050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43"/>
              <p:cNvSpPr/>
              <p:nvPr/>
            </p:nvSpPr>
            <p:spPr>
              <a:xfrm>
                <a:off x="2857125" y="18718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18" name="Google Shape;318;p43"/>
              <p:cNvCxnSpPr/>
              <p:nvPr/>
            </p:nvCxnSpPr>
            <p:spPr>
              <a:xfrm flipH="1">
                <a:off x="752125" y="1405300"/>
                <a:ext cx="2508000" cy="21594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9" name="Google Shape;319;p43"/>
              <p:cNvSpPr txBox="1"/>
              <p:nvPr/>
            </p:nvSpPr>
            <p:spPr>
              <a:xfrm>
                <a:off x="3412525" y="3925775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X</a:t>
                </a:r>
                <a:endParaRPr b="1"/>
              </a:p>
            </p:txBody>
          </p:sp>
          <p:sp>
            <p:nvSpPr>
              <p:cNvPr id="320" name="Google Shape;320;p43"/>
              <p:cNvSpPr txBox="1"/>
              <p:nvPr/>
            </p:nvSpPr>
            <p:spPr>
              <a:xfrm>
                <a:off x="509725" y="1114775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Y</a:t>
                </a:r>
                <a:endParaRPr b="1"/>
              </a:p>
            </p:txBody>
          </p:sp>
        </p:grpSp>
        <p:sp>
          <p:nvSpPr>
            <p:cNvPr id="321" name="Google Shape;321;p43"/>
            <p:cNvSpPr txBox="1"/>
            <p:nvPr/>
          </p:nvSpPr>
          <p:spPr>
            <a:xfrm>
              <a:off x="2372150" y="881000"/>
              <a:ext cx="852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</a:rPr>
                <a:t>Y</a:t>
              </a:r>
              <a:r>
                <a:rPr lang="en" sz="1700">
                  <a:solidFill>
                    <a:schemeClr val="accent1"/>
                  </a:solidFill>
                </a:rPr>
                <a:t> = X𝛃</a:t>
              </a:r>
              <a:endParaRPr sz="1700">
                <a:solidFill>
                  <a:schemeClr val="accent1"/>
                </a:solidFill>
              </a:endParaRPr>
            </a:p>
          </p:txBody>
        </p:sp>
      </p:grpSp>
      <p:sp>
        <p:nvSpPr>
          <p:cNvPr id="322" name="Google Shape;322;p43"/>
          <p:cNvSpPr txBox="1"/>
          <p:nvPr>
            <p:ph idx="4294967295" type="title"/>
          </p:nvPr>
        </p:nvSpPr>
        <p:spPr>
          <a:xfrm>
            <a:off x="5312025" y="237275"/>
            <a:ext cx="359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Logistische Regression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3" name="Google Shape;32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4"/>
          <p:cNvSpPr/>
          <p:nvPr/>
        </p:nvSpPr>
        <p:spPr>
          <a:xfrm>
            <a:off x="4942187" y="1147375"/>
            <a:ext cx="19170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Trainingdaten</a:t>
            </a:r>
            <a:endParaRPr/>
          </a:p>
        </p:txBody>
      </p:sp>
      <p:sp>
        <p:nvSpPr>
          <p:cNvPr id="329" name="Google Shape;329;p44"/>
          <p:cNvSpPr/>
          <p:nvPr/>
        </p:nvSpPr>
        <p:spPr>
          <a:xfrm>
            <a:off x="6903750" y="1147375"/>
            <a:ext cx="987600" cy="5727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Testdaten</a:t>
            </a:r>
            <a:endParaRPr/>
          </a:p>
        </p:txBody>
      </p:sp>
      <p:graphicFrame>
        <p:nvGraphicFramePr>
          <p:cNvPr id="330" name="Google Shape;330;p44"/>
          <p:cNvGraphicFramePr/>
          <p:nvPr/>
        </p:nvGraphicFramePr>
        <p:xfrm>
          <a:off x="4936650" y="195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{7B8C25E3-8322-446D-89EB-B730B2CFCD6C}</a:tableStyleId>
              </a:tblPr>
              <a:tblGrid>
                <a:gridCol w="383375"/>
                <a:gridCol w="383375"/>
                <a:gridCol w="383375"/>
                <a:gridCol w="383375"/>
                <a:gridCol w="383375"/>
              </a:tblGrid>
              <a:tr h="30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331" name="Google Shape;331;p44"/>
          <p:cNvSpPr txBox="1"/>
          <p:nvPr/>
        </p:nvSpPr>
        <p:spPr>
          <a:xfrm>
            <a:off x="4891350" y="516825"/>
            <a:ext cx="186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grpSp>
        <p:nvGrpSpPr>
          <p:cNvPr id="332" name="Google Shape;332;p44"/>
          <p:cNvGrpSpPr/>
          <p:nvPr/>
        </p:nvGrpSpPr>
        <p:grpSpPr>
          <a:xfrm>
            <a:off x="192500" y="1343375"/>
            <a:ext cx="3538625" cy="3597775"/>
            <a:chOff x="192500" y="809975"/>
            <a:chExt cx="3538625" cy="3597775"/>
          </a:xfrm>
        </p:grpSpPr>
        <p:sp>
          <p:nvSpPr>
            <p:cNvPr id="333" name="Google Shape;333;p44"/>
            <p:cNvSpPr txBox="1"/>
            <p:nvPr/>
          </p:nvSpPr>
          <p:spPr>
            <a:xfrm>
              <a:off x="2642450" y="3899850"/>
              <a:ext cx="9399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FF0000"/>
                  </a:solidFill>
                </a:rPr>
                <a:t>x</a:t>
              </a:r>
              <a:r>
                <a:rPr b="1" baseline="-25000" lang="en" sz="2100">
                  <a:solidFill>
                    <a:srgbClr val="FF0000"/>
                  </a:solidFill>
                </a:rPr>
                <a:t>new</a:t>
              </a:r>
              <a:endParaRPr b="1" baseline="-25000" sz="2100">
                <a:solidFill>
                  <a:srgbClr val="FF0000"/>
                </a:solidFill>
              </a:endParaRPr>
            </a:p>
          </p:txBody>
        </p:sp>
        <p:grpSp>
          <p:nvGrpSpPr>
            <p:cNvPr id="334" name="Google Shape;334;p44"/>
            <p:cNvGrpSpPr/>
            <p:nvPr/>
          </p:nvGrpSpPr>
          <p:grpSpPr>
            <a:xfrm>
              <a:off x="509725" y="809975"/>
              <a:ext cx="3221400" cy="3211200"/>
              <a:chOff x="509725" y="809975"/>
              <a:chExt cx="3221400" cy="3211200"/>
            </a:xfrm>
          </p:grpSpPr>
          <p:grpSp>
            <p:nvGrpSpPr>
              <p:cNvPr id="335" name="Google Shape;335;p44"/>
              <p:cNvGrpSpPr/>
              <p:nvPr/>
            </p:nvGrpSpPr>
            <p:grpSpPr>
              <a:xfrm>
                <a:off x="509725" y="809975"/>
                <a:ext cx="3221400" cy="3211200"/>
                <a:chOff x="509725" y="1114775"/>
                <a:chExt cx="3221400" cy="3211200"/>
              </a:xfrm>
            </p:grpSpPr>
            <p:grpSp>
              <p:nvGrpSpPr>
                <p:cNvPr id="336" name="Google Shape;336;p44"/>
                <p:cNvGrpSpPr/>
                <p:nvPr/>
              </p:nvGrpSpPr>
              <p:grpSpPr>
                <a:xfrm>
                  <a:off x="862475" y="1309300"/>
                  <a:ext cx="2826600" cy="2581500"/>
                  <a:chOff x="862475" y="1309300"/>
                  <a:chExt cx="2826600" cy="2581500"/>
                </a:xfrm>
              </p:grpSpPr>
              <p:cxnSp>
                <p:nvCxnSpPr>
                  <p:cNvPr id="337" name="Google Shape;337;p44"/>
                  <p:cNvCxnSpPr/>
                  <p:nvPr/>
                </p:nvCxnSpPr>
                <p:spPr>
                  <a:xfrm flipH="1" rot="10800000">
                    <a:off x="862475" y="1309300"/>
                    <a:ext cx="300" cy="25692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cxnSp>
                <p:nvCxnSpPr>
                  <p:cNvPr id="338" name="Google Shape;338;p44"/>
                  <p:cNvCxnSpPr/>
                  <p:nvPr/>
                </p:nvCxnSpPr>
                <p:spPr>
                  <a:xfrm flipH="1" rot="10800000">
                    <a:off x="862775" y="3878500"/>
                    <a:ext cx="2826300" cy="123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339" name="Google Shape;339;p44"/>
                <p:cNvSpPr/>
                <p:nvPr/>
              </p:nvSpPr>
              <p:spPr>
                <a:xfrm>
                  <a:off x="1037025" y="326685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" name="Google Shape;340;p44"/>
                <p:cNvSpPr/>
                <p:nvPr/>
              </p:nvSpPr>
              <p:spPr>
                <a:xfrm>
                  <a:off x="1230825" y="293080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" name="Google Shape;341;p44"/>
                <p:cNvSpPr/>
                <p:nvPr/>
              </p:nvSpPr>
              <p:spPr>
                <a:xfrm>
                  <a:off x="2112000" y="275975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" name="Google Shape;342;p44"/>
                <p:cNvSpPr/>
                <p:nvPr/>
              </p:nvSpPr>
              <p:spPr>
                <a:xfrm>
                  <a:off x="1577000" y="237490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44"/>
                <p:cNvSpPr/>
                <p:nvPr/>
              </p:nvSpPr>
              <p:spPr>
                <a:xfrm>
                  <a:off x="1715425" y="275975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" name="Google Shape;344;p44"/>
                <p:cNvSpPr/>
                <p:nvPr/>
              </p:nvSpPr>
              <p:spPr>
                <a:xfrm>
                  <a:off x="2657725" y="2236425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44"/>
                <p:cNvSpPr/>
                <p:nvPr/>
              </p:nvSpPr>
              <p:spPr>
                <a:xfrm>
                  <a:off x="2195100" y="237490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" name="Google Shape;346;p44"/>
                <p:cNvSpPr/>
                <p:nvPr/>
              </p:nvSpPr>
              <p:spPr>
                <a:xfrm>
                  <a:off x="1964575" y="2170725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" name="Google Shape;347;p44"/>
                <p:cNvSpPr/>
                <p:nvPr/>
              </p:nvSpPr>
              <p:spPr>
                <a:xfrm>
                  <a:off x="1632325" y="317835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44"/>
                <p:cNvSpPr/>
                <p:nvPr/>
              </p:nvSpPr>
              <p:spPr>
                <a:xfrm>
                  <a:off x="2436250" y="173050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44"/>
                <p:cNvSpPr/>
                <p:nvPr/>
              </p:nvSpPr>
              <p:spPr>
                <a:xfrm>
                  <a:off x="2857125" y="1871825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50" name="Google Shape;350;p44"/>
                <p:cNvCxnSpPr/>
                <p:nvPr/>
              </p:nvCxnSpPr>
              <p:spPr>
                <a:xfrm flipH="1">
                  <a:off x="752125" y="1405300"/>
                  <a:ext cx="2508000" cy="2159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51" name="Google Shape;351;p44"/>
                <p:cNvSpPr txBox="1"/>
                <p:nvPr/>
              </p:nvSpPr>
              <p:spPr>
                <a:xfrm>
                  <a:off x="3412525" y="3925775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X</a:t>
                  </a:r>
                  <a:endParaRPr b="1"/>
                </a:p>
              </p:txBody>
            </p:sp>
            <p:sp>
              <p:nvSpPr>
                <p:cNvPr id="352" name="Google Shape;352;p44"/>
                <p:cNvSpPr txBox="1"/>
                <p:nvPr/>
              </p:nvSpPr>
              <p:spPr>
                <a:xfrm>
                  <a:off x="509725" y="1114775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Y</a:t>
                  </a:r>
                  <a:endParaRPr b="1"/>
                </a:p>
              </p:txBody>
            </p:sp>
          </p:grpSp>
          <p:sp>
            <p:nvSpPr>
              <p:cNvPr id="353" name="Google Shape;353;p44"/>
              <p:cNvSpPr txBox="1"/>
              <p:nvPr/>
            </p:nvSpPr>
            <p:spPr>
              <a:xfrm>
                <a:off x="2372150" y="881000"/>
                <a:ext cx="8529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</a:rPr>
                  <a:t>Y = X𝛃</a:t>
                </a:r>
                <a:endParaRPr sz="1700">
                  <a:solidFill>
                    <a:schemeClr val="accent1"/>
                  </a:solidFill>
                </a:endParaRPr>
              </a:p>
            </p:txBody>
          </p:sp>
        </p:grpSp>
        <p:cxnSp>
          <p:nvCxnSpPr>
            <p:cNvPr id="354" name="Google Shape;354;p44"/>
            <p:cNvCxnSpPr/>
            <p:nvPr/>
          </p:nvCxnSpPr>
          <p:spPr>
            <a:xfrm rot="10800000">
              <a:off x="2757400" y="3614650"/>
              <a:ext cx="11100" cy="315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55" name="Google Shape;355;p44"/>
            <p:cNvSpPr/>
            <p:nvPr/>
          </p:nvSpPr>
          <p:spPr>
            <a:xfrm>
              <a:off x="2721400" y="1467700"/>
              <a:ext cx="83100" cy="88500"/>
            </a:xfrm>
            <a:prstGeom prst="flowChartConnector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6" name="Google Shape;356;p44"/>
            <p:cNvCxnSpPr/>
            <p:nvPr/>
          </p:nvCxnSpPr>
          <p:spPr>
            <a:xfrm flipH="1" rot="10800000">
              <a:off x="868350" y="1528525"/>
              <a:ext cx="1900200" cy="42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57" name="Google Shape;357;p44"/>
            <p:cNvCxnSpPr>
              <a:stCxn id="355" idx="4"/>
            </p:cNvCxnSpPr>
            <p:nvPr/>
          </p:nvCxnSpPr>
          <p:spPr>
            <a:xfrm>
              <a:off x="2762950" y="1556200"/>
              <a:ext cx="3000" cy="19845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pic>
          <p:nvPicPr>
            <p:cNvPr descr="{\color{red}{\hat{y}_{\rm new}}}" id="358" name="Google Shape;358;p44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2500" y="1377125"/>
              <a:ext cx="609076" cy="372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9" name="Google Shape;359;p44"/>
          <p:cNvSpPr txBox="1"/>
          <p:nvPr/>
        </p:nvSpPr>
        <p:spPr>
          <a:xfrm>
            <a:off x="593975" y="882250"/>
            <a:ext cx="32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 neuer Datenpunkte</a:t>
            </a:r>
            <a:endParaRPr/>
          </a:p>
        </p:txBody>
      </p:sp>
      <p:sp>
        <p:nvSpPr>
          <p:cNvPr id="360" name="Google Shape;360;p44"/>
          <p:cNvSpPr txBox="1"/>
          <p:nvPr/>
        </p:nvSpPr>
        <p:spPr>
          <a:xfrm>
            <a:off x="4866175" y="747175"/>
            <a:ext cx="35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Trainieren und Testen des Modells</a:t>
            </a:r>
            <a:endParaRPr/>
          </a:p>
        </p:txBody>
      </p:sp>
      <p:sp>
        <p:nvSpPr>
          <p:cNvPr id="361" name="Google Shape;361;p44"/>
          <p:cNvSpPr txBox="1"/>
          <p:nvPr/>
        </p:nvSpPr>
        <p:spPr>
          <a:xfrm rot="-5400000">
            <a:off x="6962675" y="2505447"/>
            <a:ext cx="128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Modellselektion</a:t>
            </a:r>
            <a:endParaRPr sz="1100"/>
          </a:p>
        </p:txBody>
      </p:sp>
      <p:cxnSp>
        <p:nvCxnSpPr>
          <p:cNvPr id="362" name="Google Shape;362;p44"/>
          <p:cNvCxnSpPr/>
          <p:nvPr/>
        </p:nvCxnSpPr>
        <p:spPr>
          <a:xfrm>
            <a:off x="7007625" y="2643725"/>
            <a:ext cx="226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" name="Google Shape;363;p44"/>
          <p:cNvSpPr txBox="1"/>
          <p:nvPr/>
        </p:nvSpPr>
        <p:spPr>
          <a:xfrm>
            <a:off x="6797867" y="3178375"/>
            <a:ext cx="53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Err</a:t>
            </a:r>
            <a:r>
              <a:rPr b="1" baseline="-25000" lang="en" sz="1000"/>
              <a:t>K</a:t>
            </a:r>
            <a:endParaRPr b="1" baseline="-25000" sz="1000"/>
          </a:p>
        </p:txBody>
      </p:sp>
      <p:sp>
        <p:nvSpPr>
          <p:cNvPr id="364" name="Google Shape;364;p44"/>
          <p:cNvSpPr txBox="1"/>
          <p:nvPr/>
        </p:nvSpPr>
        <p:spPr>
          <a:xfrm>
            <a:off x="6797867" y="2257900"/>
            <a:ext cx="53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Err</a:t>
            </a:r>
            <a:r>
              <a:rPr b="1" baseline="-25000" lang="en" sz="1000"/>
              <a:t>2</a:t>
            </a:r>
            <a:endParaRPr b="1" baseline="-25000" sz="1000"/>
          </a:p>
        </p:txBody>
      </p:sp>
      <p:sp>
        <p:nvSpPr>
          <p:cNvPr id="365" name="Google Shape;365;p44"/>
          <p:cNvSpPr txBox="1"/>
          <p:nvPr/>
        </p:nvSpPr>
        <p:spPr>
          <a:xfrm>
            <a:off x="6797867" y="1951075"/>
            <a:ext cx="53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Err</a:t>
            </a:r>
            <a:r>
              <a:rPr b="1" baseline="-25000" lang="en" sz="1000"/>
              <a:t>1</a:t>
            </a:r>
            <a:endParaRPr b="1" baseline="-25000" sz="1000"/>
          </a:p>
        </p:txBody>
      </p:sp>
      <p:sp>
        <p:nvSpPr>
          <p:cNvPr id="366" name="Google Shape;366;p44"/>
          <p:cNvSpPr txBox="1"/>
          <p:nvPr/>
        </p:nvSpPr>
        <p:spPr>
          <a:xfrm rot="5400000">
            <a:off x="6864925" y="2742525"/>
            <a:ext cx="4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…</a:t>
            </a:r>
            <a:endParaRPr b="1"/>
          </a:p>
        </p:txBody>
      </p:sp>
      <p:sp>
        <p:nvSpPr>
          <p:cNvPr id="367" name="Google Shape;367;p44"/>
          <p:cNvSpPr txBox="1"/>
          <p:nvPr/>
        </p:nvSpPr>
        <p:spPr>
          <a:xfrm>
            <a:off x="4891350" y="3836175"/>
            <a:ext cx="32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Quantifizierung des Fehlers</a:t>
            </a:r>
            <a:endParaRPr/>
          </a:p>
        </p:txBody>
      </p:sp>
      <p:sp>
        <p:nvSpPr>
          <p:cNvPr id="368" name="Google Shape;36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4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 - Lineare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775" y="4165175"/>
            <a:ext cx="2984225" cy="9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45"/>
          <p:cNvGrpSpPr/>
          <p:nvPr/>
        </p:nvGrpSpPr>
        <p:grpSpPr>
          <a:xfrm>
            <a:off x="1246400" y="1190975"/>
            <a:ext cx="4179225" cy="3211200"/>
            <a:chOff x="4523000" y="809975"/>
            <a:chExt cx="4179225" cy="3211200"/>
          </a:xfrm>
        </p:grpSpPr>
        <p:grpSp>
          <p:nvGrpSpPr>
            <p:cNvPr id="376" name="Google Shape;376;p45"/>
            <p:cNvGrpSpPr/>
            <p:nvPr/>
          </p:nvGrpSpPr>
          <p:grpSpPr>
            <a:xfrm>
              <a:off x="5157925" y="809975"/>
              <a:ext cx="3373800" cy="3211200"/>
              <a:chOff x="5157925" y="1190975"/>
              <a:chExt cx="3373800" cy="3211200"/>
            </a:xfrm>
          </p:grpSpPr>
          <p:grpSp>
            <p:nvGrpSpPr>
              <p:cNvPr id="377" name="Google Shape;377;p45"/>
              <p:cNvGrpSpPr/>
              <p:nvPr/>
            </p:nvGrpSpPr>
            <p:grpSpPr>
              <a:xfrm>
                <a:off x="5586875" y="1385500"/>
                <a:ext cx="2826600" cy="2581500"/>
                <a:chOff x="862475" y="1309300"/>
                <a:chExt cx="2826600" cy="2581500"/>
              </a:xfrm>
            </p:grpSpPr>
            <p:cxnSp>
              <p:nvCxnSpPr>
                <p:cNvPr id="378" name="Google Shape;378;p45"/>
                <p:cNvCxnSpPr/>
                <p:nvPr/>
              </p:nvCxnSpPr>
              <p:spPr>
                <a:xfrm flipH="1" rot="10800000">
                  <a:off x="862475" y="1309300"/>
                  <a:ext cx="300" cy="25692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379" name="Google Shape;379;p45"/>
                <p:cNvCxnSpPr/>
                <p:nvPr/>
              </p:nvCxnSpPr>
              <p:spPr>
                <a:xfrm flipH="1" rot="10800000">
                  <a:off x="862775" y="3878500"/>
                  <a:ext cx="2826300" cy="12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sp>
            <p:nvSpPr>
              <p:cNvPr id="380" name="Google Shape;380;p45"/>
              <p:cNvSpPr/>
              <p:nvPr/>
            </p:nvSpPr>
            <p:spPr>
              <a:xfrm>
                <a:off x="5816775" y="3750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45"/>
              <p:cNvSpPr/>
              <p:nvPr/>
            </p:nvSpPr>
            <p:spPr>
              <a:xfrm>
                <a:off x="7110813" y="22618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45"/>
              <p:cNvSpPr/>
              <p:nvPr/>
            </p:nvSpPr>
            <p:spPr>
              <a:xfrm>
                <a:off x="6676700" y="3750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45"/>
              <p:cNvSpPr/>
              <p:nvPr/>
            </p:nvSpPr>
            <p:spPr>
              <a:xfrm>
                <a:off x="6242563" y="3750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45"/>
              <p:cNvSpPr/>
              <p:nvPr/>
            </p:nvSpPr>
            <p:spPr>
              <a:xfrm>
                <a:off x="8090325" y="22469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45"/>
              <p:cNvSpPr/>
              <p:nvPr/>
            </p:nvSpPr>
            <p:spPr>
              <a:xfrm>
                <a:off x="7284900" y="22469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45"/>
              <p:cNvSpPr/>
              <p:nvPr/>
            </p:nvSpPr>
            <p:spPr>
              <a:xfrm>
                <a:off x="7801850" y="22469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45"/>
              <p:cNvSpPr/>
              <p:nvPr/>
            </p:nvSpPr>
            <p:spPr>
              <a:xfrm>
                <a:off x="5984875" y="3750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45"/>
              <p:cNvSpPr/>
              <p:nvPr/>
            </p:nvSpPr>
            <p:spPr>
              <a:xfrm>
                <a:off x="7110825" y="3750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45"/>
              <p:cNvSpPr/>
              <p:nvPr/>
            </p:nvSpPr>
            <p:spPr>
              <a:xfrm>
                <a:off x="8378800" y="22469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45"/>
              <p:cNvSpPr txBox="1"/>
              <p:nvPr/>
            </p:nvSpPr>
            <p:spPr>
              <a:xfrm>
                <a:off x="8213125" y="4001975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X</a:t>
                </a:r>
                <a:endParaRPr b="1"/>
              </a:p>
            </p:txBody>
          </p:sp>
          <p:sp>
            <p:nvSpPr>
              <p:cNvPr id="391" name="Google Shape;391;p45"/>
              <p:cNvSpPr txBox="1"/>
              <p:nvPr/>
            </p:nvSpPr>
            <p:spPr>
              <a:xfrm>
                <a:off x="5234125" y="1190975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Y</a:t>
                </a:r>
                <a:endParaRPr b="1"/>
              </a:p>
            </p:txBody>
          </p:sp>
          <p:cxnSp>
            <p:nvCxnSpPr>
              <p:cNvPr id="392" name="Google Shape;392;p45"/>
              <p:cNvCxnSpPr/>
              <p:nvPr/>
            </p:nvCxnSpPr>
            <p:spPr>
              <a:xfrm>
                <a:off x="5502175" y="2291175"/>
                <a:ext cx="166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3" name="Google Shape;393;p45"/>
              <p:cNvCxnSpPr/>
              <p:nvPr/>
            </p:nvCxnSpPr>
            <p:spPr>
              <a:xfrm>
                <a:off x="5502175" y="3794500"/>
                <a:ext cx="166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94" name="Google Shape;394;p45"/>
              <p:cNvSpPr txBox="1"/>
              <p:nvPr/>
            </p:nvSpPr>
            <p:spPr>
              <a:xfrm>
                <a:off x="5157925" y="3594400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0</a:t>
                </a:r>
                <a:endParaRPr b="1"/>
              </a:p>
            </p:txBody>
          </p:sp>
          <p:sp>
            <p:nvSpPr>
              <p:cNvPr id="395" name="Google Shape;395;p45"/>
              <p:cNvSpPr txBox="1"/>
              <p:nvPr/>
            </p:nvSpPr>
            <p:spPr>
              <a:xfrm>
                <a:off x="5183575" y="2105963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1</a:t>
                </a:r>
                <a:endParaRPr b="1"/>
              </a:p>
            </p:txBody>
          </p:sp>
          <p:cxnSp>
            <p:nvCxnSpPr>
              <p:cNvPr id="396" name="Google Shape;396;p45"/>
              <p:cNvCxnSpPr>
                <a:endCxn id="389" idx="2"/>
              </p:cNvCxnSpPr>
              <p:nvPr/>
            </p:nvCxnSpPr>
            <p:spPr>
              <a:xfrm flipH="1" rot="10800000">
                <a:off x="5635000" y="2291175"/>
                <a:ext cx="2743800" cy="15336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28575">
                <a:solidFill>
                  <a:srgbClr val="0066C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397" name="Google Shape;397;p45"/>
            <p:cNvSpPr txBox="1"/>
            <p:nvPr/>
          </p:nvSpPr>
          <p:spPr>
            <a:xfrm>
              <a:off x="4523000" y="1910175"/>
              <a:ext cx="1162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0000"/>
                  </a:solidFill>
                </a:rPr>
                <a:t>p(x</a:t>
              </a:r>
              <a:r>
                <a:rPr baseline="-25000" lang="en" sz="1600">
                  <a:solidFill>
                    <a:srgbClr val="FF0000"/>
                  </a:solidFill>
                </a:rPr>
                <a:t>new</a:t>
              </a:r>
              <a:r>
                <a:rPr lang="en" sz="1600">
                  <a:solidFill>
                    <a:srgbClr val="FF0000"/>
                  </a:solidFill>
                </a:rPr>
                <a:t>;𝛃)</a:t>
              </a:r>
              <a:endParaRPr sz="1600">
                <a:solidFill>
                  <a:srgbClr val="FF0000"/>
                </a:solidFill>
              </a:endParaRPr>
            </a:p>
          </p:txBody>
        </p:sp>
        <p:cxnSp>
          <p:nvCxnSpPr>
            <p:cNvPr id="398" name="Google Shape;398;p45"/>
            <p:cNvCxnSpPr/>
            <p:nvPr/>
          </p:nvCxnSpPr>
          <p:spPr>
            <a:xfrm>
              <a:off x="5391425" y="2678725"/>
              <a:ext cx="3310800" cy="22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99" name="Google Shape;399;p45"/>
            <p:cNvSpPr txBox="1"/>
            <p:nvPr/>
          </p:nvSpPr>
          <p:spPr>
            <a:xfrm>
              <a:off x="5157925" y="2333150"/>
              <a:ext cx="59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0.5</a:t>
              </a:r>
              <a:endParaRPr b="1"/>
            </a:p>
          </p:txBody>
        </p:sp>
        <p:sp>
          <p:nvSpPr>
            <p:cNvPr id="400" name="Google Shape;400;p45"/>
            <p:cNvSpPr txBox="1"/>
            <p:nvPr/>
          </p:nvSpPr>
          <p:spPr>
            <a:xfrm>
              <a:off x="7499175" y="3536650"/>
              <a:ext cx="609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0000"/>
                  </a:solidFill>
                </a:rPr>
                <a:t>x</a:t>
              </a:r>
              <a:r>
                <a:rPr b="1" baseline="-25000" lang="en" sz="1600">
                  <a:solidFill>
                    <a:srgbClr val="FF0000"/>
                  </a:solidFill>
                </a:rPr>
                <a:t>new</a:t>
              </a:r>
              <a:endParaRPr b="1" baseline="-25000" sz="1600">
                <a:solidFill>
                  <a:srgbClr val="FF0000"/>
                </a:solidFill>
              </a:endParaRPr>
            </a:p>
          </p:txBody>
        </p:sp>
        <p:cxnSp>
          <p:nvCxnSpPr>
            <p:cNvPr id="401" name="Google Shape;401;p45"/>
            <p:cNvCxnSpPr/>
            <p:nvPr/>
          </p:nvCxnSpPr>
          <p:spPr>
            <a:xfrm>
              <a:off x="7636500" y="2114000"/>
              <a:ext cx="11100" cy="14673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45"/>
            <p:cNvCxnSpPr/>
            <p:nvPr/>
          </p:nvCxnSpPr>
          <p:spPr>
            <a:xfrm>
              <a:off x="5593500" y="2075250"/>
              <a:ext cx="2048700" cy="33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403" name="Google Shape;403;p45"/>
            <p:cNvSpPr/>
            <p:nvPr/>
          </p:nvSpPr>
          <p:spPr>
            <a:xfrm>
              <a:off x="7564500" y="1884000"/>
              <a:ext cx="83100" cy="88500"/>
            </a:xfrm>
            <a:prstGeom prst="flowChartConnector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4" name="Google Shape;404;p45"/>
          <p:cNvGrpSpPr/>
          <p:nvPr/>
        </p:nvGrpSpPr>
        <p:grpSpPr>
          <a:xfrm>
            <a:off x="3824550" y="745425"/>
            <a:ext cx="3704275" cy="1293200"/>
            <a:chOff x="4891350" y="745425"/>
            <a:chExt cx="3704275" cy="1293200"/>
          </a:xfrm>
        </p:grpSpPr>
        <p:sp>
          <p:nvSpPr>
            <p:cNvPr id="405" name="Google Shape;405;p45"/>
            <p:cNvSpPr txBox="1"/>
            <p:nvPr/>
          </p:nvSpPr>
          <p:spPr>
            <a:xfrm>
              <a:off x="4891350" y="745425"/>
              <a:ext cx="1863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pic>
          <p:nvPicPr>
            <p:cNvPr descr="{\color{red}{\hat{y}_{\rm new}}}" id="406" name="Google Shape;406;p45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14975" y="1341150"/>
              <a:ext cx="609076" cy="372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" name="Google Shape;407;p45"/>
            <p:cNvSpPr/>
            <p:nvPr/>
          </p:nvSpPr>
          <p:spPr>
            <a:xfrm>
              <a:off x="6151750" y="1159950"/>
              <a:ext cx="237000" cy="7347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5"/>
            <p:cNvSpPr txBox="1"/>
            <p:nvPr/>
          </p:nvSpPr>
          <p:spPr>
            <a:xfrm>
              <a:off x="5786325" y="1304100"/>
              <a:ext cx="4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0000"/>
                  </a:solidFill>
                </a:rPr>
                <a:t>=</a:t>
              </a:r>
              <a:endParaRPr b="1" sz="1700">
                <a:solidFill>
                  <a:srgbClr val="FF0000"/>
                </a:solidFill>
              </a:endParaRPr>
            </a:p>
          </p:txBody>
        </p:sp>
        <p:sp>
          <p:nvSpPr>
            <p:cNvPr id="409" name="Google Shape;409;p45"/>
            <p:cNvSpPr txBox="1"/>
            <p:nvPr/>
          </p:nvSpPr>
          <p:spPr>
            <a:xfrm>
              <a:off x="6504925" y="974025"/>
              <a:ext cx="1863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0000"/>
                  </a:solidFill>
                </a:rPr>
                <a:t>1</a:t>
              </a:r>
              <a:r>
                <a:rPr lang="en" sz="1600">
                  <a:solidFill>
                    <a:srgbClr val="FF0000"/>
                  </a:solidFill>
                </a:rPr>
                <a:t>    if </a:t>
              </a:r>
              <a:r>
                <a:rPr lang="en" sz="1600">
                  <a:solidFill>
                    <a:srgbClr val="FF0000"/>
                  </a:solidFill>
                </a:rPr>
                <a:t>p(x</a:t>
              </a:r>
              <a:r>
                <a:rPr baseline="-25000" lang="en" sz="1600">
                  <a:solidFill>
                    <a:srgbClr val="FF0000"/>
                  </a:solidFill>
                </a:rPr>
                <a:t>new</a:t>
              </a:r>
              <a:r>
                <a:rPr lang="en" sz="1600">
                  <a:solidFill>
                    <a:srgbClr val="FF0000"/>
                  </a:solidFill>
                </a:rPr>
                <a:t>;𝛃)&gt;0.5</a:t>
              </a:r>
              <a:endParaRPr/>
            </a:p>
          </p:txBody>
        </p:sp>
        <p:sp>
          <p:nvSpPr>
            <p:cNvPr id="410" name="Google Shape;410;p45"/>
            <p:cNvSpPr txBox="1"/>
            <p:nvPr/>
          </p:nvSpPr>
          <p:spPr>
            <a:xfrm>
              <a:off x="6504925" y="1607525"/>
              <a:ext cx="2090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0000"/>
                  </a:solidFill>
                </a:rPr>
                <a:t>0</a:t>
              </a:r>
              <a:r>
                <a:rPr lang="en" sz="1600">
                  <a:solidFill>
                    <a:srgbClr val="FF0000"/>
                  </a:solidFill>
                </a:rPr>
                <a:t>     sonst</a:t>
              </a:r>
              <a:endParaRPr/>
            </a:p>
          </p:txBody>
        </p:sp>
      </p:grpSp>
      <p:sp>
        <p:nvSpPr>
          <p:cNvPr id="411" name="Google Shape;41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Google Shape;412;p4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Vorhersage - Logistische Regression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</a:t>
            </a:r>
            <a:r>
              <a:rPr lang="en"/>
              <a:t>fehler - Falschklassifikationsrate</a:t>
            </a:r>
            <a:endParaRPr/>
          </a:p>
        </p:txBody>
      </p:sp>
      <p:graphicFrame>
        <p:nvGraphicFramePr>
          <p:cNvPr id="418" name="Google Shape;418;p46"/>
          <p:cNvGraphicFramePr/>
          <p:nvPr/>
        </p:nvGraphicFramePr>
        <p:xfrm>
          <a:off x="378350" y="1980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{7B8C25E3-8322-446D-89EB-B730B2CFCD6C}</a:tableStyleId>
              </a:tblPr>
              <a:tblGrid>
                <a:gridCol w="1300625"/>
                <a:gridCol w="1175875"/>
                <a:gridCol w="1181800"/>
              </a:tblGrid>
              <a:tr h="65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N=165</a:t>
                      </a:r>
                      <a:endParaRPr/>
                    </a:p>
                  </a:txBody>
                  <a:tcPr marT="91425" marB="91425" marR="91425" marL="91425" anchor="b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Predicted: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Observed: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TN=50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FP=10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6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Observed: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FN=5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TP=100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9" name="Google Shape;41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46"/>
          <p:cNvSpPr txBox="1"/>
          <p:nvPr>
            <p:ph idx="1" type="body"/>
          </p:nvPr>
        </p:nvSpPr>
        <p:spPr>
          <a:xfrm>
            <a:off x="311700" y="1152475"/>
            <a:ext cx="39999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Konfusionsmatrix</a:t>
            </a:r>
            <a:endParaRPr b="1"/>
          </a:p>
        </p:txBody>
      </p:sp>
      <p:sp>
        <p:nvSpPr>
          <p:cNvPr id="421" name="Google Shape;421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Falschklassifikationsrate</a:t>
            </a:r>
            <a:r>
              <a:rPr lang="en"/>
              <a:t>: (FP+FN)/Total=(10+5)/165=0.09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Sensitivität: TP/(TP+FN)=100/(100+5)=0.95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Spezifität: TN/(TN+FP)=50/(50+10)=0.83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Logistische Regression - Generalized linear model</a:t>
            </a:r>
            <a:endParaRPr/>
          </a:p>
        </p:txBody>
      </p:sp>
      <p:sp>
        <p:nvSpPr>
          <p:cNvPr id="427" name="Google Shape;427;p47"/>
          <p:cNvSpPr txBox="1"/>
          <p:nvPr>
            <p:ph idx="4294967295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/>
              <a:t>Binärer Response Y∈{0,1} </a:t>
            </a:r>
            <a:endParaRPr sz="17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/>
              <a:t>Logit-Link Funktion </a:t>
            </a:r>
            <a:endParaRPr sz="17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/>
              <a:t>Likelihood Funktion</a:t>
            </a:r>
            <a:endParaRPr sz="17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descr="\begin{align*}&#10;\ell(\beta|{\bf y,X})&amp;=\sum_{i=1}^{n}(1-y_i)\log(1-p(x_i;\beta))+y_i\log p(x_i;\beta)\\&#10;&amp;=\sum_{i=1}^{n}y_i x_i^T\beta - \log(1+\exp(x_i^T\beta)).&#10;\end{align*}" id="428" name="Google Shape;428;p4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8750" y="3386025"/>
            <a:ext cx="5820800" cy="1433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9" name="Google Shape;429;p47"/>
          <p:cNvGrpSpPr/>
          <p:nvPr/>
        </p:nvGrpSpPr>
        <p:grpSpPr>
          <a:xfrm>
            <a:off x="3512300" y="1610425"/>
            <a:ext cx="4662824" cy="1310662"/>
            <a:chOff x="3512300" y="1381825"/>
            <a:chExt cx="4662824" cy="1310662"/>
          </a:xfrm>
        </p:grpSpPr>
        <p:pic>
          <p:nvPicPr>
            <p:cNvPr descr="{\rm logit}(x;\beta)=\log \Big(\frac{p(x;\beta)}{1-p(x;\beta)}\Big)=X^T\beta." id="430" name="Google Shape;430;p47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12300" y="2080513"/>
              <a:ext cx="4662824" cy="611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" name="Google Shape;431;p47"/>
            <p:cNvSpPr txBox="1"/>
            <p:nvPr/>
          </p:nvSpPr>
          <p:spPr>
            <a:xfrm>
              <a:off x="5856525" y="1381825"/>
              <a:ext cx="153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0000"/>
                  </a:solidFill>
                </a:rPr>
                <a:t>odds(x;</a:t>
              </a:r>
              <a:r>
                <a:rPr b="1" lang="en" sz="1800">
                  <a:solidFill>
                    <a:srgbClr val="FF0000"/>
                  </a:solidFill>
                </a:rPr>
                <a:t>𝛃</a:t>
              </a:r>
              <a:r>
                <a:rPr b="1" lang="en" sz="1800">
                  <a:solidFill>
                    <a:srgbClr val="FF0000"/>
                  </a:solidFill>
                </a:rPr>
                <a:t>)</a:t>
              </a:r>
              <a:endParaRPr b="1" sz="1800">
                <a:solidFill>
                  <a:srgbClr val="FF0000"/>
                </a:solidFill>
              </a:endParaRPr>
            </a:p>
          </p:txBody>
        </p:sp>
        <p:sp>
          <p:nvSpPr>
            <p:cNvPr id="432" name="Google Shape;432;p47"/>
            <p:cNvSpPr/>
            <p:nvPr/>
          </p:nvSpPr>
          <p:spPr>
            <a:xfrm rot="5400000">
              <a:off x="6238000" y="1563325"/>
              <a:ext cx="237000" cy="7974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" name="Google Shape;43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4" name="Google Shape;43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0963" y="1029963"/>
            <a:ext cx="4384175" cy="69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Kursinhalt</a:t>
            </a:r>
            <a:endParaRPr sz="2730"/>
          </a:p>
        </p:txBody>
      </p:sp>
      <p:sp>
        <p:nvSpPr>
          <p:cNvPr id="127" name="Google Shape;127;p30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i="1" lang="en">
                <a:solidFill>
                  <a:srgbClr val="CCCCCC"/>
                </a:solidFill>
              </a:rPr>
              <a:t>Lineare Regression und Methode der Kleinsten Quadrate</a:t>
            </a:r>
            <a:endParaRPr i="1">
              <a:solidFill>
                <a:srgbClr val="CCCCCC"/>
              </a:solidFill>
            </a:endParaRPr>
          </a:p>
          <a:p>
            <a:pPr indent="-334327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i="1" lang="en">
                <a:solidFill>
                  <a:srgbClr val="CCCCCC"/>
                </a:solidFill>
              </a:rPr>
              <a:t>Überanpassung, Generalisierungsfehler und Bias-Varianz Dilemma</a:t>
            </a:r>
            <a:endParaRPr i="1">
              <a:solidFill>
                <a:srgbClr val="CCCCCC"/>
              </a:solidFill>
            </a:endParaRPr>
          </a:p>
          <a:p>
            <a:pPr indent="-334327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i="1" lang="en">
                <a:solidFill>
                  <a:srgbClr val="CCCCCC"/>
                </a:solidFill>
              </a:rPr>
              <a:t>Subset Regression und Modellselektion</a:t>
            </a:r>
            <a:endParaRPr i="1">
              <a:solidFill>
                <a:srgbClr val="CCCCCC"/>
              </a:solidFill>
            </a:endParaRPr>
          </a:p>
          <a:p>
            <a:pPr indent="-334327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i="1" lang="en">
                <a:solidFill>
                  <a:srgbClr val="CCCCCC"/>
                </a:solidFill>
              </a:rPr>
              <a:t>Schrumpfschätzer, Regularisierung und Ridge Regression </a:t>
            </a:r>
            <a:endParaRPr i="1">
              <a:solidFill>
                <a:srgbClr val="CCCCCC"/>
              </a:solidFill>
            </a:endParaRPr>
          </a:p>
          <a:p>
            <a:pPr indent="-334327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Lasso Regression &amp; Elasticnet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Erweiterung auf die </a:t>
            </a:r>
            <a:r>
              <a:rPr lang="en"/>
              <a:t>Klassifikation und die Ereigniszeitanalyse 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Maschinelles Lernen: Entscheidungsbäume, Random Forest und AdaBoost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Multiples Testen, Bonferroni und FDR Korrektur, Schrumpfung der Varianz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0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129" name="Google Shape;129;p30"/>
          <p:cNvSpPr/>
          <p:nvPr/>
        </p:nvSpPr>
        <p:spPr>
          <a:xfrm rot="10800000">
            <a:off x="8105775" y="3637725"/>
            <a:ext cx="125700" cy="520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0"/>
          <p:cNvSpPr/>
          <p:nvPr/>
        </p:nvSpPr>
        <p:spPr>
          <a:xfrm rot="10800000">
            <a:off x="8105775" y="2809625"/>
            <a:ext cx="125700" cy="642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30"/>
          <p:cNvSpPr txBox="1"/>
          <p:nvPr/>
        </p:nvSpPr>
        <p:spPr>
          <a:xfrm rot="5400000">
            <a:off x="7924775" y="3809075"/>
            <a:ext cx="11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Nachmittag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2" name="Google Shape;132;p30"/>
          <p:cNvSpPr txBox="1"/>
          <p:nvPr/>
        </p:nvSpPr>
        <p:spPr>
          <a:xfrm rot="5400000">
            <a:off x="8014775" y="2839200"/>
            <a:ext cx="9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Vormittag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8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Logistische Regression - Techn. Details</a:t>
            </a:r>
            <a:endParaRPr/>
          </a:p>
        </p:txBody>
      </p:sp>
      <p:grpSp>
        <p:nvGrpSpPr>
          <p:cNvPr id="440" name="Google Shape;440;p48"/>
          <p:cNvGrpSpPr/>
          <p:nvPr/>
        </p:nvGrpSpPr>
        <p:grpSpPr>
          <a:xfrm>
            <a:off x="675100" y="1023550"/>
            <a:ext cx="6355200" cy="1408964"/>
            <a:chOff x="675100" y="1023550"/>
            <a:chExt cx="6355200" cy="1408964"/>
          </a:xfrm>
        </p:grpSpPr>
        <p:pic>
          <p:nvPicPr>
            <p:cNvPr descr="\hat \beta= \text{arg}\max\limits_{\beta}\;\ell(\beta|\bf y, \bf X)" id="441" name="Google Shape;441;p48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14844" y="1670514"/>
              <a:ext cx="3628572" cy="76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" name="Google Shape;442;p48"/>
            <p:cNvSpPr txBox="1"/>
            <p:nvPr/>
          </p:nvSpPr>
          <p:spPr>
            <a:xfrm>
              <a:off x="675100" y="1023550"/>
              <a:ext cx="6355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65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700"/>
                <a:buChar char="●"/>
              </a:pPr>
              <a:r>
                <a:rPr lang="en" sz="1700">
                  <a:solidFill>
                    <a:schemeClr val="dk2"/>
                  </a:solidFill>
                </a:rPr>
                <a:t>Parameterschätzung mittels Maximum Likelihood</a:t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443" name="Google Shape;443;p48"/>
          <p:cNvGrpSpPr/>
          <p:nvPr/>
        </p:nvGrpSpPr>
        <p:grpSpPr>
          <a:xfrm>
            <a:off x="704400" y="2571750"/>
            <a:ext cx="7735200" cy="1231500"/>
            <a:chOff x="704400" y="2571750"/>
            <a:chExt cx="7735200" cy="1231500"/>
          </a:xfrm>
        </p:grpSpPr>
        <p:sp>
          <p:nvSpPr>
            <p:cNvPr id="444" name="Google Shape;444;p48"/>
            <p:cNvSpPr txBox="1"/>
            <p:nvPr/>
          </p:nvSpPr>
          <p:spPr>
            <a:xfrm>
              <a:off x="704400" y="2571750"/>
              <a:ext cx="77352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65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700"/>
                <a:buChar char="●"/>
              </a:pPr>
              <a:r>
                <a:rPr lang="en" sz="1700">
                  <a:solidFill>
                    <a:schemeClr val="dk2"/>
                  </a:solidFill>
                </a:rPr>
                <a:t>Optimierungsproblem hat keine geschlossene Lösung</a:t>
              </a:r>
              <a:endParaRPr sz="1700">
                <a:solidFill>
                  <a:schemeClr val="dk2"/>
                </a:solidFill>
              </a:endParaRPr>
            </a:p>
            <a:p>
              <a:pPr indent="-3365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700"/>
                <a:buChar char="●"/>
              </a:pPr>
              <a:r>
                <a:rPr lang="en" sz="1700">
                  <a:solidFill>
                    <a:schemeClr val="dk2"/>
                  </a:solidFill>
                </a:rPr>
                <a:t>Numerische Optimierung: IRLS (Iteratively Reweighted Least Squares)</a:t>
              </a:r>
              <a:endParaRPr sz="1700">
                <a:solidFill>
                  <a:schemeClr val="dk2"/>
                </a:solidFill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2"/>
                  </a:solidFill>
                </a:rPr>
                <a:t>          mit</a:t>
              </a:r>
              <a:endParaRPr sz="1500">
                <a:solidFill>
                  <a:schemeClr val="dk2"/>
                </a:solidFill>
                <a:highlight>
                  <a:srgbClr val="FFFFFF"/>
                </a:highlight>
              </a:endParaRPr>
            </a:p>
          </p:txBody>
        </p:sp>
        <p:grpSp>
          <p:nvGrpSpPr>
            <p:cNvPr id="445" name="Google Shape;445;p48"/>
            <p:cNvGrpSpPr/>
            <p:nvPr/>
          </p:nvGrpSpPr>
          <p:grpSpPr>
            <a:xfrm>
              <a:off x="1209600" y="3348150"/>
              <a:ext cx="2968175" cy="381000"/>
              <a:chOff x="1209600" y="3348150"/>
              <a:chExt cx="2968175" cy="381000"/>
            </a:xfrm>
          </p:grpSpPr>
          <p:pic>
            <p:nvPicPr>
              <p:cNvPr id="446" name="Google Shape;446;p4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209600" y="3348150"/>
                <a:ext cx="590550" cy="381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7" name="Google Shape;447;p4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272775" y="3405300"/>
                <a:ext cx="1905000" cy="323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48" name="Google Shape;44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9" name="Google Shape;449;p48"/>
          <p:cNvSpPr txBox="1"/>
          <p:nvPr/>
        </p:nvSpPr>
        <p:spPr>
          <a:xfrm>
            <a:off x="704400" y="3942475"/>
            <a:ext cx="73026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Hoch-dimensionalen Kontext “n klein, p gross”: Überanpassung &amp; grosser Generalisierungsfehler</a:t>
            </a:r>
            <a:endParaRPr sz="15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"/>
          <p:cNvSpPr txBox="1"/>
          <p:nvPr>
            <p:ph idx="1" type="body"/>
          </p:nvPr>
        </p:nvSpPr>
        <p:spPr>
          <a:xfrm>
            <a:off x="311700" y="986500"/>
            <a:ext cx="8520600" cy="5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t/>
            </a:r>
            <a:endParaRPr sz="1700"/>
          </a:p>
        </p:txBody>
      </p:sp>
      <p:sp>
        <p:nvSpPr>
          <p:cNvPr id="455" name="Google Shape;455;p49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Regularisierung</a:t>
            </a:r>
            <a:endParaRPr/>
          </a:p>
        </p:txBody>
      </p:sp>
      <p:pic>
        <p:nvPicPr>
          <p:cNvPr descr="\begin{align*}&#10;\hat{\beta}^{\rm EN}_{\alpha,\lambda}&amp;=\text{arg}\min\limits_{\beta}\;-\frac{1}{n}\ell(\beta|{\bf y},{\bf X})+\lambda\big(\alpha\|\beta\|_1+(1-\alpha)\|\beta\|_2^2/2\big).&#10;\end{align*}" id="456" name="Google Shape;456;p4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75" y="936200"/>
            <a:ext cx="6736900" cy="63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7" name="Google Shape;457;p49"/>
          <p:cNvGrpSpPr/>
          <p:nvPr/>
        </p:nvGrpSpPr>
        <p:grpSpPr>
          <a:xfrm>
            <a:off x="311700" y="1663300"/>
            <a:ext cx="8520600" cy="756588"/>
            <a:chOff x="311700" y="1663300"/>
            <a:chExt cx="8520600" cy="756588"/>
          </a:xfrm>
        </p:grpSpPr>
        <p:sp>
          <p:nvSpPr>
            <p:cNvPr id="458" name="Google Shape;458;p49"/>
            <p:cNvSpPr txBox="1"/>
            <p:nvPr/>
          </p:nvSpPr>
          <p:spPr>
            <a:xfrm>
              <a:off x="311700" y="1663300"/>
              <a:ext cx="85206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65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700"/>
                <a:buChar char="●"/>
              </a:pPr>
              <a:r>
                <a:rPr lang="en" sz="1700">
                  <a:solidFill>
                    <a:schemeClr val="dk2"/>
                  </a:solidFill>
                </a:rPr>
                <a:t>Mischungsparameter 𝛼: 𝛼=0 Ridge, 𝛼=1 Lasso, alles dazwischen ist “Elastic Net”</a:t>
              </a:r>
              <a:endParaRPr sz="1700">
                <a:solidFill>
                  <a:schemeClr val="dk2"/>
                </a:solidFill>
              </a:endParaRPr>
            </a:p>
          </p:txBody>
        </p:sp>
        <p:pic>
          <p:nvPicPr>
            <p:cNvPr id="459" name="Google Shape;459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2000" y="2061950"/>
              <a:ext cx="3937313" cy="3579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0" name="Google Shape;46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1" name="Google Shape;461;p49"/>
          <p:cNvGrpSpPr/>
          <p:nvPr/>
        </p:nvGrpSpPr>
        <p:grpSpPr>
          <a:xfrm>
            <a:off x="311700" y="2528750"/>
            <a:ext cx="8520600" cy="2567126"/>
            <a:chOff x="311700" y="2528750"/>
            <a:chExt cx="8520600" cy="2567126"/>
          </a:xfrm>
        </p:grpSpPr>
        <p:pic>
          <p:nvPicPr>
            <p:cNvPr id="462" name="Google Shape;462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3775" y="3084000"/>
              <a:ext cx="2177658" cy="2011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3" name="Google Shape;463;p49"/>
            <p:cNvSpPr txBox="1"/>
            <p:nvPr/>
          </p:nvSpPr>
          <p:spPr>
            <a:xfrm>
              <a:off x="311700" y="2528750"/>
              <a:ext cx="85206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65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700"/>
                <a:buChar char="●"/>
              </a:pPr>
              <a:r>
                <a:rPr lang="en" sz="1700">
                  <a:solidFill>
                    <a:schemeClr val="dk2"/>
                  </a:solidFill>
                </a:rPr>
                <a:t>Tuning-Parameter Lambda mittels Kreuzvalidierung (Falschklassifikationsrate)</a:t>
              </a:r>
              <a:endParaRPr sz="17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0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Risikofaktoren für Herzinfarkt (CORIS Studie)</a:t>
            </a:r>
            <a:endParaRPr/>
          </a:p>
        </p:txBody>
      </p:sp>
      <p:sp>
        <p:nvSpPr>
          <p:cNvPr id="469" name="Google Shape;469;p50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Coronary Risk-Factor Studie, N=362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Response: Herzinfarkt ja/nein (160/302)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Kovariaten: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Blutdruck (sbp)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Tabakkonsum (tobacco)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Alkoholkonsum (alcohol)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Familiengeschichte (famhist)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Übergewicht (obesity)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Alter (age)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LDL Level (ldl)</a:t>
            </a:r>
            <a:endParaRPr/>
          </a:p>
        </p:txBody>
      </p:sp>
      <p:pic>
        <p:nvPicPr>
          <p:cNvPr id="470" name="Google Shape;47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312" y="1080925"/>
            <a:ext cx="3676538" cy="3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1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Logistische Regression - CORIS Beispiel</a:t>
            </a:r>
            <a:endParaRPr/>
          </a:p>
        </p:txBody>
      </p:sp>
      <p:pic>
        <p:nvPicPr>
          <p:cNvPr id="477" name="Google Shape;47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63576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1"/>
          <p:cNvSpPr txBox="1"/>
          <p:nvPr/>
        </p:nvSpPr>
        <p:spPr>
          <a:xfrm>
            <a:off x="5988900" y="2646925"/>
            <a:ext cx="30363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Tabakkonsum, total in kg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Odds-ratio=exp(0.08)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                         </a:t>
            </a:r>
            <a:r>
              <a:rPr lang="en">
                <a:solidFill>
                  <a:schemeClr val="dk2"/>
                </a:solidFill>
              </a:rPr>
              <a:t>=1.083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eine Zunahme im Konsum um 1kg führt zu einer Erhöhunger der Odds um 8.3%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79" name="Google Shape;479;p51"/>
          <p:cNvSpPr/>
          <p:nvPr/>
        </p:nvSpPr>
        <p:spPr>
          <a:xfrm>
            <a:off x="2278750" y="3191425"/>
            <a:ext cx="481200" cy="267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1"/>
          <p:cNvSpPr txBox="1"/>
          <p:nvPr/>
        </p:nvSpPr>
        <p:spPr>
          <a:xfrm>
            <a:off x="6213525" y="1660625"/>
            <a:ext cx="103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exp(</a:t>
            </a:r>
            <a:r>
              <a:rPr b="1" lang="en" sz="1800">
                <a:solidFill>
                  <a:srgbClr val="FF0000"/>
                </a:solidFill>
              </a:rPr>
              <a:t>𝛃)=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81" name="Google Shape;481;p51"/>
          <p:cNvGraphicFramePr/>
          <p:nvPr/>
        </p:nvGraphicFramePr>
        <p:xfrm>
          <a:off x="7252875" y="142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{7B8C25E3-8322-446D-89EB-B730B2CFCD6C}</a:tableStyleId>
              </a:tblPr>
              <a:tblGrid>
                <a:gridCol w="1315875"/>
              </a:tblGrid>
              <a:tr h="352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</a:rPr>
                        <a:t>odds(x+1)</a:t>
                      </a:r>
                      <a:endParaRPr/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</a:rPr>
                        <a:t>odds(x)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2" name="Google Shape;482;p51"/>
          <p:cNvSpPr txBox="1"/>
          <p:nvPr/>
        </p:nvSpPr>
        <p:spPr>
          <a:xfrm>
            <a:off x="6007050" y="1023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Interpretation der Koeffizienten: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83" name="Google Shape;48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2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Schrittweise </a:t>
            </a:r>
            <a:r>
              <a:rPr lang="en"/>
              <a:t>Regression - CORIS Beispiel</a:t>
            </a:r>
            <a:endParaRPr/>
          </a:p>
        </p:txBody>
      </p:sp>
      <p:pic>
        <p:nvPicPr>
          <p:cNvPr id="489" name="Google Shape;48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50" y="896250"/>
            <a:ext cx="5027350" cy="49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550" y="1386550"/>
            <a:ext cx="5400024" cy="138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61925"/>
            <a:ext cx="5474175" cy="17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2"/>
          <p:cNvSpPr txBox="1"/>
          <p:nvPr/>
        </p:nvSpPr>
        <p:spPr>
          <a:xfrm>
            <a:off x="430125" y="1475700"/>
            <a:ext cx="31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2"/>
          <p:cNvSpPr txBox="1"/>
          <p:nvPr/>
        </p:nvSpPr>
        <p:spPr>
          <a:xfrm>
            <a:off x="347175" y="1464650"/>
            <a:ext cx="31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2"/>
          <p:cNvSpPr txBox="1"/>
          <p:nvPr/>
        </p:nvSpPr>
        <p:spPr>
          <a:xfrm>
            <a:off x="5838650" y="1475700"/>
            <a:ext cx="3185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Die schrittweise eliminierten Variablen sind: </a:t>
            </a:r>
            <a:r>
              <a:rPr b="1" lang="en">
                <a:solidFill>
                  <a:schemeClr val="dk2"/>
                </a:solidFill>
              </a:rPr>
              <a:t>alcohol, sbp, obesity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Eliminierung weiterer Variablen für zu keiner AIC Reduktion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5" name="Google Shape;49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3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Regression - CORIS Beispiel</a:t>
            </a:r>
            <a:endParaRPr/>
          </a:p>
        </p:txBody>
      </p:sp>
      <p:pic>
        <p:nvPicPr>
          <p:cNvPr id="501" name="Google Shape;50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275" y="899525"/>
            <a:ext cx="4951526" cy="41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3"/>
          <p:cNvSpPr txBox="1"/>
          <p:nvPr/>
        </p:nvSpPr>
        <p:spPr>
          <a:xfrm>
            <a:off x="5619150" y="2217750"/>
            <a:ext cx="315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alcohol, sbp, obesity</a:t>
            </a:r>
            <a:r>
              <a:rPr lang="en">
                <a:solidFill>
                  <a:schemeClr val="dk2"/>
                </a:solidFill>
              </a:rPr>
              <a:t> sind die ersten Koeffizienten die zu 0 geschrumpft werden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503" name="Google Shape;503;p53"/>
          <p:cNvCxnSpPr/>
          <p:nvPr/>
        </p:nvCxnSpPr>
        <p:spPr>
          <a:xfrm rot="10800000">
            <a:off x="2945050" y="1065225"/>
            <a:ext cx="652500" cy="316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4" name="Google Shape;50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Genexpressions Beispiel (“ultra” hoch-dimensional!)</a:t>
            </a:r>
            <a:endParaRPr/>
          </a:p>
        </p:txBody>
      </p:sp>
      <p:sp>
        <p:nvSpPr>
          <p:cNvPr id="510" name="Google Shape;510;p54"/>
          <p:cNvSpPr txBox="1"/>
          <p:nvPr/>
        </p:nvSpPr>
        <p:spPr>
          <a:xfrm>
            <a:off x="311700" y="746775"/>
            <a:ext cx="8718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n=72</a:t>
            </a:r>
            <a:r>
              <a:rPr lang="en">
                <a:solidFill>
                  <a:schemeClr val="dk2"/>
                </a:solidFill>
              </a:rPr>
              <a:t> Leukämie Patienten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Patienten: Acute Lymphoblastic Leukemia (ALL) und Acute Myeloid Leukemia (AML) 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Expressionsdaten </a:t>
            </a:r>
            <a:r>
              <a:rPr b="1" lang="en">
                <a:solidFill>
                  <a:schemeClr val="dk2"/>
                </a:solidFill>
              </a:rPr>
              <a:t>p=3’571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1" name="Google Shape;511;p54"/>
          <p:cNvSpPr txBox="1"/>
          <p:nvPr/>
        </p:nvSpPr>
        <p:spPr>
          <a:xfrm>
            <a:off x="5929200" y="1793475"/>
            <a:ext cx="3214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Heatmap zeigt Expressionswert für die verschiedenen Patienten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Hierarchisches Clustering vermag ALL und AML Patienten nicht vollständig zu separieren 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512" name="Google Shape;512;p54"/>
          <p:cNvGrpSpPr/>
          <p:nvPr/>
        </p:nvGrpSpPr>
        <p:grpSpPr>
          <a:xfrm>
            <a:off x="470225" y="1719525"/>
            <a:ext cx="5546489" cy="3362475"/>
            <a:chOff x="470225" y="1719525"/>
            <a:chExt cx="5546489" cy="3362475"/>
          </a:xfrm>
        </p:grpSpPr>
        <p:grpSp>
          <p:nvGrpSpPr>
            <p:cNvPr id="513" name="Google Shape;513;p54"/>
            <p:cNvGrpSpPr/>
            <p:nvPr/>
          </p:nvGrpSpPr>
          <p:grpSpPr>
            <a:xfrm>
              <a:off x="5510014" y="2501818"/>
              <a:ext cx="506700" cy="507695"/>
              <a:chOff x="5205214" y="2501818"/>
              <a:chExt cx="506700" cy="507695"/>
            </a:xfrm>
          </p:grpSpPr>
          <p:sp>
            <p:nvSpPr>
              <p:cNvPr id="514" name="Google Shape;514;p54"/>
              <p:cNvSpPr txBox="1"/>
              <p:nvPr/>
            </p:nvSpPr>
            <p:spPr>
              <a:xfrm>
                <a:off x="5205214" y="2501818"/>
                <a:ext cx="5067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ALL</a:t>
                </a:r>
                <a:endParaRPr sz="900"/>
              </a:p>
            </p:txBody>
          </p:sp>
          <p:sp>
            <p:nvSpPr>
              <p:cNvPr id="515" name="Google Shape;515;p54"/>
              <p:cNvSpPr txBox="1"/>
              <p:nvPr/>
            </p:nvSpPr>
            <p:spPr>
              <a:xfrm>
                <a:off x="5205214" y="2686413"/>
                <a:ext cx="4716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AML</a:t>
                </a:r>
                <a:endParaRPr sz="900"/>
              </a:p>
            </p:txBody>
          </p:sp>
        </p:grpSp>
        <p:pic>
          <p:nvPicPr>
            <p:cNvPr id="516" name="Google Shape;516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0225" y="1719525"/>
              <a:ext cx="5080749" cy="3362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7" name="Google Shape;517;p54"/>
            <p:cNvSpPr/>
            <p:nvPr/>
          </p:nvSpPr>
          <p:spPr>
            <a:xfrm>
              <a:off x="2656975" y="2351325"/>
              <a:ext cx="180600" cy="2697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8" name="Google Shape;51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Genexpressions Beispiel - Elastic Net </a:t>
            </a:r>
            <a:endParaRPr/>
          </a:p>
        </p:txBody>
      </p:sp>
      <p:grpSp>
        <p:nvGrpSpPr>
          <p:cNvPr id="524" name="Google Shape;524;p55"/>
          <p:cNvGrpSpPr/>
          <p:nvPr/>
        </p:nvGrpSpPr>
        <p:grpSpPr>
          <a:xfrm>
            <a:off x="239050" y="1077550"/>
            <a:ext cx="4181100" cy="3821700"/>
            <a:chOff x="239050" y="1077550"/>
            <a:chExt cx="4181100" cy="3821700"/>
          </a:xfrm>
        </p:grpSpPr>
        <p:sp>
          <p:nvSpPr>
            <p:cNvPr id="525" name="Google Shape;525;p55"/>
            <p:cNvSpPr txBox="1"/>
            <p:nvPr/>
          </p:nvSpPr>
          <p:spPr>
            <a:xfrm>
              <a:off x="239050" y="1077550"/>
              <a:ext cx="418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Vorbereitung der Daten (Training- &amp; Testdaten)</a:t>
              </a:r>
              <a:endParaRPr>
                <a:solidFill>
                  <a:schemeClr val="dk2"/>
                </a:solidFill>
              </a:endParaRPr>
            </a:p>
          </p:txBody>
        </p:sp>
        <p:pic>
          <p:nvPicPr>
            <p:cNvPr id="526" name="Google Shape;526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25" y="1538300"/>
              <a:ext cx="3856422" cy="3360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7" name="Google Shape;527;p55"/>
          <p:cNvGrpSpPr/>
          <p:nvPr/>
        </p:nvGrpSpPr>
        <p:grpSpPr>
          <a:xfrm>
            <a:off x="4973500" y="1077550"/>
            <a:ext cx="4181100" cy="3883225"/>
            <a:chOff x="4973500" y="1077550"/>
            <a:chExt cx="4181100" cy="3883225"/>
          </a:xfrm>
        </p:grpSpPr>
        <p:pic>
          <p:nvPicPr>
            <p:cNvPr id="528" name="Google Shape;528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4126" y="1504525"/>
              <a:ext cx="4159875" cy="86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84125" y="2336200"/>
              <a:ext cx="3976976" cy="2624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0" name="Google Shape;530;p55"/>
            <p:cNvSpPr txBox="1"/>
            <p:nvPr/>
          </p:nvSpPr>
          <p:spPr>
            <a:xfrm>
              <a:off x="4973500" y="1077550"/>
              <a:ext cx="418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Elastic Net Regularisierung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31" name="Google Shape;531;p55"/>
            <p:cNvSpPr/>
            <p:nvPr/>
          </p:nvSpPr>
          <p:spPr>
            <a:xfrm>
              <a:off x="7083275" y="1957250"/>
              <a:ext cx="1167900" cy="2493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2" name="Google Shape;53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6"/>
          <p:cNvSpPr txBox="1"/>
          <p:nvPr/>
        </p:nvSpPr>
        <p:spPr>
          <a:xfrm>
            <a:off x="5474550" y="2501100"/>
            <a:ext cx="2999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Regularisierung: Modell mit nur 4-6 Genen reduziert den Vorhersagefehler auf ~1%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38" name="Google Shape;53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00" y="1945175"/>
            <a:ext cx="4746901" cy="315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250" y="872262"/>
            <a:ext cx="4895799" cy="104132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6"/>
          <p:cNvSpPr txBox="1"/>
          <p:nvPr/>
        </p:nvSpPr>
        <p:spPr>
          <a:xfrm>
            <a:off x="3914475" y="4719250"/>
            <a:ext cx="13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lambda=0.28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1" name="Google Shape;541;p56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Bestimmung von Lambda - Kreuzvalidierung</a:t>
            </a:r>
            <a:r>
              <a:rPr lang="en"/>
              <a:t> </a:t>
            </a:r>
            <a:endParaRPr/>
          </a:p>
        </p:txBody>
      </p:sp>
      <p:sp>
        <p:nvSpPr>
          <p:cNvPr id="542" name="Google Shape;542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57"/>
          <p:cNvGrpSpPr/>
          <p:nvPr/>
        </p:nvGrpSpPr>
        <p:grpSpPr>
          <a:xfrm>
            <a:off x="4701750" y="851400"/>
            <a:ext cx="4335775" cy="2557125"/>
            <a:chOff x="4701750" y="851400"/>
            <a:chExt cx="4335775" cy="2557125"/>
          </a:xfrm>
        </p:grpSpPr>
        <p:pic>
          <p:nvPicPr>
            <p:cNvPr id="548" name="Google Shape;548;p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44022" y="851400"/>
              <a:ext cx="4293503" cy="18930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9" name="Google Shape;549;p57"/>
            <p:cNvSpPr txBox="1"/>
            <p:nvPr/>
          </p:nvSpPr>
          <p:spPr>
            <a:xfrm>
              <a:off x="4846125" y="3008325"/>
              <a:ext cx="377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Char char="●"/>
              </a:pPr>
              <a:r>
                <a:rPr lang="en">
                  <a:solidFill>
                    <a:schemeClr val="dk2"/>
                  </a:solidFill>
                </a:rPr>
                <a:t>Falschklassifikationsfehler= 3/36=0.083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0" name="Google Shape;550;p57"/>
            <p:cNvSpPr/>
            <p:nvPr/>
          </p:nvSpPr>
          <p:spPr>
            <a:xfrm>
              <a:off x="4701750" y="1675125"/>
              <a:ext cx="1469700" cy="11679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7"/>
            <p:cNvSpPr txBox="1"/>
            <p:nvPr/>
          </p:nvSpPr>
          <p:spPr>
            <a:xfrm>
              <a:off x="6171450" y="1819475"/>
              <a:ext cx="177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Konfusionsmatrix</a:t>
              </a: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552" name="Google Shape;552;p57"/>
          <p:cNvSpPr txBox="1"/>
          <p:nvPr>
            <p:ph type="title"/>
          </p:nvPr>
        </p:nvSpPr>
        <p:spPr>
          <a:xfrm>
            <a:off x="311700" y="267975"/>
            <a:ext cx="314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Selektierten Gene</a:t>
            </a:r>
            <a:endParaRPr/>
          </a:p>
        </p:txBody>
      </p:sp>
      <p:sp>
        <p:nvSpPr>
          <p:cNvPr id="553" name="Google Shape;553;p57"/>
          <p:cNvSpPr txBox="1"/>
          <p:nvPr>
            <p:ph type="title"/>
          </p:nvPr>
        </p:nvSpPr>
        <p:spPr>
          <a:xfrm>
            <a:off x="4846125" y="267975"/>
            <a:ext cx="387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Generalisierungsfehler</a:t>
            </a:r>
            <a:endParaRPr/>
          </a:p>
        </p:txBody>
      </p:sp>
      <p:grpSp>
        <p:nvGrpSpPr>
          <p:cNvPr id="554" name="Google Shape;554;p57"/>
          <p:cNvGrpSpPr/>
          <p:nvPr/>
        </p:nvGrpSpPr>
        <p:grpSpPr>
          <a:xfrm>
            <a:off x="247125" y="929049"/>
            <a:ext cx="4810275" cy="3972501"/>
            <a:chOff x="247125" y="929049"/>
            <a:chExt cx="4810275" cy="3972501"/>
          </a:xfrm>
        </p:grpSpPr>
        <p:pic>
          <p:nvPicPr>
            <p:cNvPr id="555" name="Google Shape;555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6500" y="929049"/>
              <a:ext cx="4052925" cy="28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7125" y="1332839"/>
              <a:ext cx="4262850" cy="30164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7" name="Google Shape;557;p57"/>
            <p:cNvSpPr txBox="1"/>
            <p:nvPr/>
          </p:nvSpPr>
          <p:spPr>
            <a:xfrm>
              <a:off x="286500" y="4285950"/>
              <a:ext cx="4770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Char char="●"/>
              </a:pPr>
              <a:r>
                <a:rPr lang="en">
                  <a:solidFill>
                    <a:schemeClr val="dk2"/>
                  </a:solidFill>
                </a:rPr>
                <a:t>5 Gene selektionniert</a:t>
              </a:r>
              <a:endParaRPr>
                <a:solidFill>
                  <a:schemeClr val="dk2"/>
                </a:solidFill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Char char="●"/>
              </a:pPr>
              <a:r>
                <a:rPr lang="en">
                  <a:solidFill>
                    <a:schemeClr val="dk2"/>
                  </a:solidFill>
                </a:rPr>
                <a:t>Sehr nützlich zur Generierung neuer Hypothesen!</a:t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558" name="Google Shape;55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Regression</a:t>
            </a:r>
            <a:endParaRPr/>
          </a:p>
        </p:txBody>
      </p:sp>
      <p:sp>
        <p:nvSpPr>
          <p:cNvPr id="138" name="Google Shape;13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8"/>
          <p:cNvSpPr txBox="1"/>
          <p:nvPr/>
        </p:nvSpPr>
        <p:spPr>
          <a:xfrm>
            <a:off x="483900" y="3572375"/>
            <a:ext cx="87675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Erkennung von Sprachmustern anhand digitaler Aufnahmen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Phoneme “aa” and “ao” (n=1278=519+759) gemessen an p=256 verschieden Frequenzen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Können wir Phoneme zuverlässig vorhersagen/klassifizieren?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Welche Frequenzen sind wichtig? </a:t>
            </a:r>
            <a:endParaRPr sz="13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64" name="Google Shape;564;p58"/>
          <p:cNvGrpSpPr/>
          <p:nvPr/>
        </p:nvGrpSpPr>
        <p:grpSpPr>
          <a:xfrm>
            <a:off x="367170" y="579158"/>
            <a:ext cx="5565185" cy="3104212"/>
            <a:chOff x="-101158" y="1933946"/>
            <a:chExt cx="5613460" cy="3266904"/>
          </a:xfrm>
        </p:grpSpPr>
        <p:pic>
          <p:nvPicPr>
            <p:cNvPr id="565" name="Google Shape;565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1158" y="1933950"/>
              <a:ext cx="5613460" cy="326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6" name="Google Shape;566;p58"/>
            <p:cNvSpPr txBox="1"/>
            <p:nvPr/>
          </p:nvSpPr>
          <p:spPr>
            <a:xfrm>
              <a:off x="2266764" y="1933946"/>
              <a:ext cx="1676400" cy="42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8"/>
            <p:cNvSpPr txBox="1"/>
            <p:nvPr/>
          </p:nvSpPr>
          <p:spPr>
            <a:xfrm>
              <a:off x="2608808" y="4830937"/>
              <a:ext cx="755700" cy="356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Frequenz</a:t>
              </a:r>
              <a:endParaRPr sz="1000"/>
            </a:p>
          </p:txBody>
        </p:sp>
      </p:grpSp>
      <p:sp>
        <p:nvSpPr>
          <p:cNvPr id="568" name="Google Shape;56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9" name="Google Shape;569;p58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Spracherkennung (Speech recognition)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9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Logistische Regression und Lasso</a:t>
            </a:r>
            <a:endParaRPr/>
          </a:p>
        </p:txBody>
      </p:sp>
      <p:sp>
        <p:nvSpPr>
          <p:cNvPr id="575" name="Google Shape;57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6" name="Google Shape;576;p59"/>
          <p:cNvGrpSpPr/>
          <p:nvPr/>
        </p:nvGrpSpPr>
        <p:grpSpPr>
          <a:xfrm>
            <a:off x="311700" y="1111425"/>
            <a:ext cx="4079324" cy="3086112"/>
            <a:chOff x="311700" y="1111425"/>
            <a:chExt cx="4079324" cy="3086112"/>
          </a:xfrm>
        </p:grpSpPr>
        <p:sp>
          <p:nvSpPr>
            <p:cNvPr id="577" name="Google Shape;577;p59"/>
            <p:cNvSpPr txBox="1"/>
            <p:nvPr/>
          </p:nvSpPr>
          <p:spPr>
            <a:xfrm>
              <a:off x="311700" y="1111425"/>
              <a:ext cx="300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accent1"/>
                  </a:solidFill>
                </a:rPr>
                <a:t>Logistische Regression</a:t>
              </a:r>
              <a:endParaRPr/>
            </a:p>
          </p:txBody>
        </p:sp>
        <p:grpSp>
          <p:nvGrpSpPr>
            <p:cNvPr id="578" name="Google Shape;578;p59"/>
            <p:cNvGrpSpPr/>
            <p:nvPr/>
          </p:nvGrpSpPr>
          <p:grpSpPr>
            <a:xfrm>
              <a:off x="311700" y="1573125"/>
              <a:ext cx="4079324" cy="2624412"/>
              <a:chOff x="311700" y="1573125"/>
              <a:chExt cx="4079324" cy="2624412"/>
            </a:xfrm>
          </p:grpSpPr>
          <p:grpSp>
            <p:nvGrpSpPr>
              <p:cNvPr id="579" name="Google Shape;579;p59"/>
              <p:cNvGrpSpPr/>
              <p:nvPr/>
            </p:nvGrpSpPr>
            <p:grpSpPr>
              <a:xfrm>
                <a:off x="311700" y="1573125"/>
                <a:ext cx="4079324" cy="2624412"/>
                <a:chOff x="311700" y="1573125"/>
                <a:chExt cx="4079324" cy="2624412"/>
              </a:xfrm>
            </p:grpSpPr>
            <p:sp>
              <p:nvSpPr>
                <p:cNvPr id="580" name="Google Shape;580;p59"/>
                <p:cNvSpPr txBox="1"/>
                <p:nvPr/>
              </p:nvSpPr>
              <p:spPr>
                <a:xfrm>
                  <a:off x="311700" y="1573125"/>
                  <a:ext cx="36921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200"/>
                    </a:spcAft>
                    <a:buNone/>
                  </a:pPr>
                  <a:r>
                    <a:rPr lang="en">
                      <a:solidFill>
                        <a:schemeClr val="dk2"/>
                      </a:solidFill>
                    </a:rPr>
                    <a:t>logit(x;𝛃)=X</a:t>
                  </a:r>
                  <a:r>
                    <a:rPr baseline="-25000" lang="en">
                      <a:solidFill>
                        <a:schemeClr val="dk2"/>
                      </a:solidFill>
                    </a:rPr>
                    <a:t>1</a:t>
                  </a:r>
                  <a:r>
                    <a:rPr lang="en">
                      <a:solidFill>
                        <a:schemeClr val="dk2"/>
                      </a:solidFill>
                    </a:rPr>
                    <a:t>𝛃</a:t>
                  </a:r>
                  <a:r>
                    <a:rPr baseline="-25000" lang="en">
                      <a:solidFill>
                        <a:schemeClr val="dk2"/>
                      </a:solidFill>
                    </a:rPr>
                    <a:t>1</a:t>
                  </a:r>
                  <a:r>
                    <a:rPr lang="en">
                      <a:solidFill>
                        <a:schemeClr val="dk2"/>
                      </a:solidFill>
                    </a:rPr>
                    <a:t> +...+ X</a:t>
                  </a:r>
                  <a:r>
                    <a:rPr baseline="-25000" lang="en">
                      <a:solidFill>
                        <a:schemeClr val="dk2"/>
                      </a:solidFill>
                    </a:rPr>
                    <a:t>256</a:t>
                  </a:r>
                  <a:r>
                    <a:rPr lang="en">
                      <a:solidFill>
                        <a:schemeClr val="dk2"/>
                      </a:solidFill>
                    </a:rPr>
                    <a:t>𝛃</a:t>
                  </a:r>
                  <a:r>
                    <a:rPr baseline="-25000" lang="en">
                      <a:solidFill>
                        <a:schemeClr val="dk2"/>
                      </a:solidFill>
                    </a:rPr>
                    <a:t>256</a:t>
                  </a:r>
                  <a:endParaRPr baseline="-25000">
                    <a:solidFill>
                      <a:schemeClr val="dk2"/>
                    </a:solidFill>
                  </a:endParaRPr>
                </a:p>
              </p:txBody>
            </p:sp>
            <p:pic>
              <p:nvPicPr>
                <p:cNvPr id="581" name="Google Shape;581;p5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11700" y="2059313"/>
                  <a:ext cx="4079324" cy="2138225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</p:grpSp>
          <p:sp>
            <p:nvSpPr>
              <p:cNvPr id="582" name="Google Shape;582;p59"/>
              <p:cNvSpPr/>
              <p:nvPr/>
            </p:nvSpPr>
            <p:spPr>
              <a:xfrm>
                <a:off x="695675" y="3944575"/>
                <a:ext cx="6882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3" name="Google Shape;583;p59"/>
          <p:cNvGrpSpPr/>
          <p:nvPr/>
        </p:nvGrpSpPr>
        <p:grpSpPr>
          <a:xfrm>
            <a:off x="4571988" y="1111425"/>
            <a:ext cx="4142112" cy="3086097"/>
            <a:chOff x="4571988" y="1111425"/>
            <a:chExt cx="4142112" cy="3086097"/>
          </a:xfrm>
        </p:grpSpPr>
        <p:sp>
          <p:nvSpPr>
            <p:cNvPr id="584" name="Google Shape;584;p59"/>
            <p:cNvSpPr txBox="1"/>
            <p:nvPr/>
          </p:nvSpPr>
          <p:spPr>
            <a:xfrm>
              <a:off x="4572000" y="1111425"/>
              <a:ext cx="300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accent1"/>
                  </a:solidFill>
                </a:rPr>
                <a:t>Lasso Regularisierung</a:t>
              </a:r>
              <a:endParaRPr/>
            </a:p>
          </p:txBody>
        </p:sp>
        <p:grpSp>
          <p:nvGrpSpPr>
            <p:cNvPr id="585" name="Google Shape;585;p59"/>
            <p:cNvGrpSpPr/>
            <p:nvPr/>
          </p:nvGrpSpPr>
          <p:grpSpPr>
            <a:xfrm>
              <a:off x="4571988" y="1629812"/>
              <a:ext cx="4142112" cy="2567710"/>
              <a:chOff x="4571988" y="1629812"/>
              <a:chExt cx="4142112" cy="2567710"/>
            </a:xfrm>
          </p:grpSpPr>
          <p:grpSp>
            <p:nvGrpSpPr>
              <p:cNvPr id="586" name="Google Shape;586;p59"/>
              <p:cNvGrpSpPr/>
              <p:nvPr/>
            </p:nvGrpSpPr>
            <p:grpSpPr>
              <a:xfrm>
                <a:off x="4571988" y="1629812"/>
                <a:ext cx="4142112" cy="2567710"/>
                <a:chOff x="4604188" y="1429662"/>
                <a:chExt cx="4142112" cy="2567710"/>
              </a:xfrm>
            </p:grpSpPr>
            <p:pic>
              <p:nvPicPr>
                <p:cNvPr id="587" name="Google Shape;587;p59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4604188" y="1429662"/>
                  <a:ext cx="4142110" cy="999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588" name="Google Shape;588;p59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604200" y="2428775"/>
                  <a:ext cx="4142100" cy="1568597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</p:grpSp>
          <p:sp>
            <p:nvSpPr>
              <p:cNvPr id="589" name="Google Shape;589;p59"/>
              <p:cNvSpPr/>
              <p:nvPr/>
            </p:nvSpPr>
            <p:spPr>
              <a:xfrm>
                <a:off x="4888850" y="3944575"/>
                <a:ext cx="6882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0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Coefficients</a:t>
            </a:r>
            <a:endParaRPr/>
          </a:p>
        </p:txBody>
      </p:sp>
      <p:sp>
        <p:nvSpPr>
          <p:cNvPr id="595" name="Google Shape;59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6" name="Google Shape;59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00" y="1043475"/>
            <a:ext cx="5835451" cy="314532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60"/>
          <p:cNvSpPr txBox="1"/>
          <p:nvPr/>
        </p:nvSpPr>
        <p:spPr>
          <a:xfrm>
            <a:off x="6157625" y="1043475"/>
            <a:ext cx="27975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Viele </a:t>
            </a:r>
            <a:r>
              <a:rPr lang="en">
                <a:solidFill>
                  <a:schemeClr val="dk2"/>
                </a:solidFill>
              </a:rPr>
              <a:t>Lasso Koeffizienten sind Null 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Aktive Koeffizienten bündeln sich um gewisse Frequenzbereiche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Koeffizient als glatte Funktion der Frequenz </a:t>
            </a:r>
            <a:r>
              <a:rPr b="1" i="1" lang="en">
                <a:solidFill>
                  <a:schemeClr val="dk2"/>
                </a:solidFill>
              </a:rPr>
              <a:t>f</a:t>
            </a:r>
            <a:r>
              <a:rPr lang="en">
                <a:solidFill>
                  <a:schemeClr val="dk2"/>
                </a:solidFill>
              </a:rPr>
              <a:t>, d.h. </a:t>
            </a:r>
            <a:r>
              <a:rPr lang="en">
                <a:solidFill>
                  <a:schemeClr val="dk2"/>
                </a:solidFill>
              </a:rPr>
              <a:t>𝛃(</a:t>
            </a:r>
            <a:r>
              <a:rPr b="1" i="1" lang="en">
                <a:solidFill>
                  <a:schemeClr val="dk2"/>
                </a:solidFill>
              </a:rPr>
              <a:t>f</a:t>
            </a:r>
            <a:r>
              <a:rPr lang="en">
                <a:solidFill>
                  <a:schemeClr val="dk2"/>
                </a:solidFill>
              </a:rPr>
              <a:t>)?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Können wir Splines benutzten?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598" name="Google Shape;598;p60"/>
          <p:cNvCxnSpPr/>
          <p:nvPr/>
        </p:nvCxnSpPr>
        <p:spPr>
          <a:xfrm rot="10800000">
            <a:off x="1564925" y="2852525"/>
            <a:ext cx="221100" cy="296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9" name="Google Shape;599;p60"/>
          <p:cNvCxnSpPr/>
          <p:nvPr/>
        </p:nvCxnSpPr>
        <p:spPr>
          <a:xfrm flipH="1">
            <a:off x="1275425" y="1994300"/>
            <a:ext cx="289500" cy="221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0" name="Google Shape;600;p60"/>
          <p:cNvSpPr txBox="1"/>
          <p:nvPr/>
        </p:nvSpPr>
        <p:spPr>
          <a:xfrm rot="-5400000">
            <a:off x="-976850" y="2082650"/>
            <a:ext cx="23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Regressionskoeffizient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1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 der Features mittels Splines</a:t>
            </a:r>
            <a:endParaRPr/>
          </a:p>
        </p:txBody>
      </p:sp>
      <p:sp>
        <p:nvSpPr>
          <p:cNvPr id="606" name="Google Shape;606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7" name="Google Shape;607;p61"/>
          <p:cNvSpPr txBox="1"/>
          <p:nvPr/>
        </p:nvSpPr>
        <p:spPr>
          <a:xfrm>
            <a:off x="5614475" y="1043475"/>
            <a:ext cx="3099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B</a:t>
            </a:r>
            <a:r>
              <a:rPr baseline="-25000" lang="en">
                <a:solidFill>
                  <a:schemeClr val="dk2"/>
                </a:solidFill>
              </a:rPr>
              <a:t>1</a:t>
            </a:r>
            <a:r>
              <a:rPr lang="en">
                <a:solidFill>
                  <a:schemeClr val="dk2"/>
                </a:solidFill>
              </a:rPr>
              <a:t>,...B</a:t>
            </a:r>
            <a:r>
              <a:rPr baseline="-25000" lang="en">
                <a:solidFill>
                  <a:schemeClr val="dk2"/>
                </a:solidFill>
              </a:rPr>
              <a:t>p</a:t>
            </a:r>
            <a:r>
              <a:rPr lang="en">
                <a:solidFill>
                  <a:schemeClr val="dk2"/>
                </a:solidFill>
              </a:rPr>
              <a:t> B-spline Basis (p=12)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Logistische Regression mittels Features: X*=</a:t>
            </a:r>
            <a:r>
              <a:rPr b="1" lang="en">
                <a:solidFill>
                  <a:schemeClr val="dk2"/>
                </a:solidFill>
              </a:rPr>
              <a:t>B</a:t>
            </a:r>
            <a:r>
              <a:rPr b="1" baseline="30000" lang="en">
                <a:solidFill>
                  <a:schemeClr val="dk2"/>
                </a:solidFill>
              </a:rPr>
              <a:t>T</a:t>
            </a:r>
            <a:r>
              <a:rPr b="1" lang="en">
                <a:solidFill>
                  <a:schemeClr val="dk2"/>
                </a:solidFill>
              </a:rPr>
              <a:t> </a:t>
            </a:r>
            <a:r>
              <a:rPr b="1" lang="en">
                <a:solidFill>
                  <a:schemeClr val="dk2"/>
                </a:solidFill>
              </a:rPr>
              <a:t>X</a:t>
            </a:r>
            <a:r>
              <a:rPr lang="en">
                <a:solidFill>
                  <a:schemeClr val="dk2"/>
                </a:solidFill>
              </a:rPr>
              <a:t> (“Filtering”)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08" name="Google Shape;608;p61"/>
          <p:cNvSpPr txBox="1"/>
          <p:nvPr/>
        </p:nvSpPr>
        <p:spPr>
          <a:xfrm rot="-5400000">
            <a:off x="-976850" y="2082650"/>
            <a:ext cx="23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Regressionskoeffizient</a:t>
            </a:r>
            <a:endParaRPr/>
          </a:p>
        </p:txBody>
      </p:sp>
      <p:pic>
        <p:nvPicPr>
          <p:cNvPr id="609" name="Google Shape;6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3476"/>
            <a:ext cx="4841301" cy="321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8600" y="2441888"/>
            <a:ext cx="3191350" cy="2161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1" name="Google Shape;611;p61"/>
          <p:cNvSpPr/>
          <p:nvPr/>
        </p:nvSpPr>
        <p:spPr>
          <a:xfrm>
            <a:off x="5902975" y="4321075"/>
            <a:ext cx="688200" cy="252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Ereigniszeitanalyse (Survival Analysis)</a:t>
            </a:r>
            <a:endParaRPr/>
          </a:p>
        </p:txBody>
      </p:sp>
      <p:sp>
        <p:nvSpPr>
          <p:cNvPr id="617" name="Google Shape;61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3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Ereigniszeitanalyse</a:t>
            </a:r>
            <a:endParaRPr/>
          </a:p>
        </p:txBody>
      </p:sp>
      <p:sp>
        <p:nvSpPr>
          <p:cNvPr id="623" name="Google Shape;623;p63"/>
          <p:cNvSpPr txBox="1"/>
          <p:nvPr>
            <p:ph idx="1" type="body"/>
          </p:nvPr>
        </p:nvSpPr>
        <p:spPr>
          <a:xfrm>
            <a:off x="311700" y="986500"/>
            <a:ext cx="8520600" cy="14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Auch bekannt als Überlebensanalyse oder Verweildaueranalyse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Analyse der Zeit bis zu einem Ereignis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Typische Ereignisse: Tod, Tumorprogression, Herzinfarkt, Maschinenausfall, usw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Überlebenszeiten oft </a:t>
            </a:r>
            <a:r>
              <a:rPr b="1" lang="en" sz="1700"/>
              <a:t>zensierter → Kaplan-Meier Verfahren, Cox Regression</a:t>
            </a:r>
            <a:endParaRPr sz="1700"/>
          </a:p>
        </p:txBody>
      </p:sp>
      <p:sp>
        <p:nvSpPr>
          <p:cNvPr id="624" name="Google Shape;62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5" name="Google Shape;62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250" y="2360825"/>
            <a:ext cx="5613675" cy="25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Lymphoma Datensatz</a:t>
            </a:r>
            <a:endParaRPr/>
          </a:p>
        </p:txBody>
      </p:sp>
      <p:sp>
        <p:nvSpPr>
          <p:cNvPr id="631" name="Google Shape;631;p64"/>
          <p:cNvSpPr txBox="1"/>
          <p:nvPr>
            <p:ph idx="1" type="body"/>
          </p:nvPr>
        </p:nvSpPr>
        <p:spPr>
          <a:xfrm>
            <a:off x="311700" y="1152475"/>
            <a:ext cx="41658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Überlebenszeiten von n=240 Patienten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Genexpressionsdaten p=7’399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Entwicklung eines prognostischen Index?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Lineare Regression: Log(Y)=ꞵ</a:t>
            </a:r>
            <a:r>
              <a:rPr baseline="-25000" lang="en"/>
              <a:t>1</a:t>
            </a:r>
            <a:r>
              <a:rPr lang="en"/>
              <a:t>X</a:t>
            </a:r>
            <a:r>
              <a:rPr baseline="-25000" lang="en"/>
              <a:t>1</a:t>
            </a:r>
            <a:r>
              <a:rPr lang="en"/>
              <a:t>+...+ꞵ</a:t>
            </a:r>
            <a:r>
              <a:rPr baseline="-25000" lang="en"/>
              <a:t>p</a:t>
            </a:r>
            <a:r>
              <a:rPr lang="en"/>
              <a:t>X</a:t>
            </a:r>
            <a:r>
              <a:rPr baseline="-25000" lang="en"/>
              <a:t>p</a:t>
            </a:r>
            <a:endParaRPr baseline="-25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Benutze Glmnet (p sehr gross)</a:t>
            </a:r>
            <a:endParaRPr/>
          </a:p>
        </p:txBody>
      </p:sp>
      <p:sp>
        <p:nvSpPr>
          <p:cNvPr id="632" name="Google Shape;632;p64"/>
          <p:cNvSpPr txBox="1"/>
          <p:nvPr>
            <p:ph idx="2" type="body"/>
          </p:nvPr>
        </p:nvSpPr>
        <p:spPr>
          <a:xfrm>
            <a:off x="4832400" y="1152475"/>
            <a:ext cx="3999900" cy="10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Problem: zensierte Daten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Cox Regression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Benutze Glmnet mit </a:t>
            </a:r>
            <a:endParaRPr/>
          </a:p>
        </p:txBody>
      </p:sp>
      <p:sp>
        <p:nvSpPr>
          <p:cNvPr id="633" name="Google Shape;633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4" name="Google Shape;63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25" y="2838174"/>
            <a:ext cx="3766699" cy="157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550" y="2253625"/>
            <a:ext cx="3550324" cy="24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0675" y="1701775"/>
            <a:ext cx="1111044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Kaplan-Meier und Cox Regression</a:t>
            </a:r>
            <a:endParaRPr/>
          </a:p>
        </p:txBody>
      </p:sp>
      <p:sp>
        <p:nvSpPr>
          <p:cNvPr id="642" name="Google Shape;642;p65"/>
          <p:cNvSpPr txBox="1"/>
          <p:nvPr>
            <p:ph idx="1" type="body"/>
          </p:nvPr>
        </p:nvSpPr>
        <p:spPr>
          <a:xfrm>
            <a:off x="311700" y="1004475"/>
            <a:ext cx="39999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Survival Funktion: S(t)=P(T&gt;t)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Kaplan-Meier Verfahren</a:t>
            </a:r>
            <a:endParaRPr/>
          </a:p>
        </p:txBody>
      </p:sp>
      <p:sp>
        <p:nvSpPr>
          <p:cNvPr id="643" name="Google Shape;643;p65"/>
          <p:cNvSpPr txBox="1"/>
          <p:nvPr>
            <p:ph idx="2" type="body"/>
          </p:nvPr>
        </p:nvSpPr>
        <p:spPr>
          <a:xfrm>
            <a:off x="4832400" y="1004475"/>
            <a:ext cx="3999900" cy="10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Hazard Funktion: h(t)=-S’(t)/S(t) “unmittelbare Risiko zu Sterben”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Cox regression: h(t)=h</a:t>
            </a:r>
            <a:r>
              <a:rPr baseline="-25000" lang="en"/>
              <a:t>0</a:t>
            </a:r>
            <a:r>
              <a:rPr lang="en"/>
              <a:t>(t)exp(X</a:t>
            </a:r>
            <a:r>
              <a:rPr baseline="30000" lang="en"/>
              <a:t>T</a:t>
            </a:r>
            <a:r>
              <a:rPr lang="en"/>
              <a:t>ꞵ)</a:t>
            </a:r>
            <a:endParaRPr/>
          </a:p>
        </p:txBody>
      </p:sp>
      <p:sp>
        <p:nvSpPr>
          <p:cNvPr id="644" name="Google Shape;644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5" name="Google Shape;64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725" y="2077750"/>
            <a:ext cx="3521800" cy="277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6" name="Google Shape;646;p65"/>
          <p:cNvGrpSpPr/>
          <p:nvPr/>
        </p:nvGrpSpPr>
        <p:grpSpPr>
          <a:xfrm>
            <a:off x="765525" y="1849150"/>
            <a:ext cx="3232626" cy="3059669"/>
            <a:chOff x="765525" y="1849150"/>
            <a:chExt cx="3232626" cy="3059669"/>
          </a:xfrm>
        </p:grpSpPr>
        <p:pic>
          <p:nvPicPr>
            <p:cNvPr id="647" name="Google Shape;647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5525" y="2614219"/>
              <a:ext cx="3232626" cy="22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" name="Google Shape;648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5525" y="1849150"/>
              <a:ext cx="3232625" cy="6140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6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Lymphoma Daten und Elastic net </a:t>
            </a:r>
            <a:endParaRPr/>
          </a:p>
        </p:txBody>
      </p:sp>
      <p:sp>
        <p:nvSpPr>
          <p:cNvPr id="654" name="Google Shape;65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5" name="Google Shape;65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8875"/>
            <a:ext cx="4290700" cy="366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373" y="1023625"/>
            <a:ext cx="3633050" cy="38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6"/>
          <p:cNvSpPr txBox="1"/>
          <p:nvPr/>
        </p:nvSpPr>
        <p:spPr>
          <a:xfrm>
            <a:off x="5377000" y="82075"/>
            <a:ext cx="353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C-index: Harrel’s Concordance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C-index: Werte zwischen 0.5 und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C-index=0.5 “reiner Zufall”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7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Gensignatur und prognostischer Index</a:t>
            </a:r>
            <a:endParaRPr/>
          </a:p>
        </p:txBody>
      </p:sp>
      <p:sp>
        <p:nvSpPr>
          <p:cNvPr id="663" name="Google Shape;663;p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Glmnet selektiert 4 Gene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Prognostischer Index anhand dieser Signatur?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Erinnerung: h(t)=h</a:t>
            </a:r>
            <a:r>
              <a:rPr baseline="-25000" lang="en"/>
              <a:t>0</a:t>
            </a:r>
            <a:r>
              <a:rPr lang="en"/>
              <a:t>(t)exp(X</a:t>
            </a:r>
            <a:r>
              <a:rPr baseline="30000" lang="en"/>
              <a:t>T</a:t>
            </a:r>
            <a:r>
              <a:rPr lang="en"/>
              <a:t>ꞵ) “unmittelbare Risiko zu Sterben”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Lineare Prädiktor: LP=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LP&lt;0: gute Prognose (Risiko kleiner als “Baseline”)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LP&gt;0: schlechte Prognose (Risiko grösser als “Baseline”)</a:t>
            </a:r>
            <a:endParaRPr/>
          </a:p>
        </p:txBody>
      </p:sp>
      <p:sp>
        <p:nvSpPr>
          <p:cNvPr id="664" name="Google Shape;664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5" name="Google Shape;66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993075"/>
            <a:ext cx="4527600" cy="3132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955" y="2740600"/>
            <a:ext cx="83898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/>
          <p:nvPr/>
        </p:nvSpPr>
        <p:spPr>
          <a:xfrm>
            <a:off x="4701725" y="2821025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32"/>
          <p:cNvSpPr txBox="1"/>
          <p:nvPr/>
        </p:nvSpPr>
        <p:spPr>
          <a:xfrm>
            <a:off x="1951075" y="4550100"/>
            <a:ext cx="8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\hat{\beta}^{\rm Ridge}_{\lambda}=\text{arg}\min\limits_{\beta}\;\rm{RSS}(\beta)+\lambda\color{black}{\|\beta\|_2^2}" id="145" name="Google Shape;145;p3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25" y="1195850"/>
            <a:ext cx="8000000" cy="1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32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</a:t>
            </a:r>
            <a:endParaRPr/>
          </a:p>
        </p:txBody>
      </p:sp>
      <p:grpSp>
        <p:nvGrpSpPr>
          <p:cNvPr id="148" name="Google Shape;148;p32"/>
          <p:cNvGrpSpPr/>
          <p:nvPr/>
        </p:nvGrpSpPr>
        <p:grpSpPr>
          <a:xfrm>
            <a:off x="4794325" y="2427657"/>
            <a:ext cx="4075300" cy="1883368"/>
            <a:chOff x="4794325" y="2427657"/>
            <a:chExt cx="4075300" cy="1883368"/>
          </a:xfrm>
        </p:grpSpPr>
        <p:sp>
          <p:nvSpPr>
            <p:cNvPr id="149" name="Google Shape;149;p32"/>
            <p:cNvSpPr/>
            <p:nvPr/>
          </p:nvSpPr>
          <p:spPr>
            <a:xfrm rot="-5400000">
              <a:off x="5467201" y="1980300"/>
              <a:ext cx="230700" cy="1197600"/>
            </a:xfrm>
            <a:prstGeom prst="leftBrace">
              <a:avLst>
                <a:gd fmla="val 50000" name="adj1"/>
                <a:gd fmla="val 50022" name="adj2"/>
              </a:avLst>
            </a:prstGeom>
            <a:noFill/>
            <a:ln cap="flat" cmpd="sng" w="1905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365FB"/>
                </a:solidFill>
              </a:endParaRPr>
            </a:p>
          </p:txBody>
        </p:sp>
        <p:sp>
          <p:nvSpPr>
            <p:cNvPr id="150" name="Google Shape;150;p32"/>
            <p:cNvSpPr/>
            <p:nvPr/>
          </p:nvSpPr>
          <p:spPr>
            <a:xfrm rot="-5400000">
              <a:off x="7704108" y="1962207"/>
              <a:ext cx="267600" cy="1198500"/>
            </a:xfrm>
            <a:prstGeom prst="leftBrace">
              <a:avLst>
                <a:gd fmla="val 50000" name="adj1"/>
                <a:gd fmla="val 50022" name="adj2"/>
              </a:avLst>
            </a:prstGeom>
            <a:noFill/>
            <a:ln cap="flat" cmpd="sng" w="1905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285F4"/>
                </a:solidFill>
              </a:endParaRPr>
            </a:p>
          </p:txBody>
        </p:sp>
        <p:sp>
          <p:nvSpPr>
            <p:cNvPr id="151" name="Google Shape;151;p32"/>
            <p:cNvSpPr txBox="1"/>
            <p:nvPr/>
          </p:nvSpPr>
          <p:spPr>
            <a:xfrm>
              <a:off x="4794325" y="2895025"/>
              <a:ext cx="1891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4285F4"/>
                  </a:solidFill>
                </a:rPr>
                <a:t>Goodness-of-Fit</a:t>
              </a:r>
              <a:endParaRPr sz="1600">
                <a:solidFill>
                  <a:srgbClr val="4285F4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52" name="Google Shape;152;p32"/>
            <p:cNvSpPr txBox="1"/>
            <p:nvPr/>
          </p:nvSpPr>
          <p:spPr>
            <a:xfrm>
              <a:off x="6935525" y="2895025"/>
              <a:ext cx="1934100" cy="14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4285F4"/>
                  </a:solidFill>
                </a:rPr>
                <a:t>Modellkomplexität</a:t>
              </a:r>
              <a:endParaRPr sz="1600">
                <a:solidFill>
                  <a:srgbClr val="4285F4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Regularisierung</a:t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Lambda: Tuning-Parameter</a:t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8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Gensignatur und prognostischer Index</a:t>
            </a:r>
            <a:endParaRPr/>
          </a:p>
        </p:txBody>
      </p:sp>
      <p:sp>
        <p:nvSpPr>
          <p:cNvPr id="672" name="Google Shape;672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3" name="Google Shape;67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50" y="1240675"/>
            <a:ext cx="3826650" cy="24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675" y="1203649"/>
            <a:ext cx="3606900" cy="29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68"/>
          <p:cNvSpPr txBox="1"/>
          <p:nvPr/>
        </p:nvSpPr>
        <p:spPr>
          <a:xfrm>
            <a:off x="5017300" y="4212875"/>
            <a:ext cx="3635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Gute Trennung der Kaplan-Meier Kurven auf den Test Daten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“Qualitative” Validierung des Modells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9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Brier Score</a:t>
            </a:r>
            <a:endParaRPr/>
          </a:p>
        </p:txBody>
      </p:sp>
      <p:sp>
        <p:nvSpPr>
          <p:cNvPr id="681" name="Google Shape;681;p69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Quantifizierung des Vorhersagefehler mittels Brier Score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S(t|Xnew): Vorhergesagte Überlebenswahrscheinlichkeiten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Δ</a:t>
            </a:r>
            <a:r>
              <a:rPr baseline="-25000" lang="en"/>
              <a:t>new</a:t>
            </a:r>
            <a:r>
              <a:rPr lang="en"/>
              <a:t>(t)=  </a:t>
            </a:r>
            <a:r>
              <a:rPr b="1" lang="en"/>
              <a:t>1</a:t>
            </a:r>
            <a:r>
              <a:rPr lang="en"/>
              <a:t>(T</a:t>
            </a:r>
            <a:r>
              <a:rPr baseline="-25000" lang="en"/>
              <a:t>new</a:t>
            </a:r>
            <a:r>
              <a:rPr lang="en"/>
              <a:t> ≥ t) “Überlebensindikator”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Herausforderung: T zensiert → Benutze </a:t>
            </a:r>
            <a:r>
              <a:rPr i="1" lang="en"/>
              <a:t>Inverse Probability of Censoring Weighting</a:t>
            </a:r>
            <a:r>
              <a:rPr lang="en"/>
              <a:t> </a:t>
            </a:r>
            <a:endParaRPr/>
          </a:p>
        </p:txBody>
      </p:sp>
      <p:sp>
        <p:nvSpPr>
          <p:cNvPr id="682" name="Google Shape;682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3" name="Google Shape;68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578" y="1469228"/>
            <a:ext cx="5700450" cy="8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2150" y="2842399"/>
            <a:ext cx="2765750" cy="6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0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&amp; Test Brier Scores - R package </a:t>
            </a:r>
            <a:r>
              <a:rPr b="1" lang="en"/>
              <a:t>pec</a:t>
            </a:r>
            <a:endParaRPr b="1"/>
          </a:p>
        </p:txBody>
      </p:sp>
      <p:sp>
        <p:nvSpPr>
          <p:cNvPr id="690" name="Google Shape;690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1" name="Google Shape;69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000" y="984950"/>
            <a:ext cx="655320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1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Zusammenfassung - Regularisierung</a:t>
            </a:r>
            <a:endParaRPr/>
          </a:p>
        </p:txBody>
      </p:sp>
      <p:graphicFrame>
        <p:nvGraphicFramePr>
          <p:cNvPr id="697" name="Google Shape;697;p71"/>
          <p:cNvGraphicFramePr/>
          <p:nvPr/>
        </p:nvGraphicFramePr>
        <p:xfrm>
          <a:off x="686750" y="9571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{7B8C25E3-8322-446D-89EB-B730B2CFCD6C}</a:tableStyleId>
              </a:tblPr>
              <a:tblGrid>
                <a:gridCol w="1596425"/>
                <a:gridCol w="1850350"/>
                <a:gridCol w="2047325"/>
                <a:gridCol w="2129725"/>
              </a:tblGrid>
              <a:tr h="46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Lineare Regression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Logistische Regression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Cox Regression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Response</a:t>
                      </a:r>
                      <a:r>
                        <a:rPr lang="en" sz="1200">
                          <a:solidFill>
                            <a:schemeClr val="dk2"/>
                          </a:solidFill>
                        </a:rPr>
                        <a:t> </a:t>
                      </a: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Y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K</a:t>
                      </a:r>
                      <a:r>
                        <a:rPr lang="en" sz="1100">
                          <a:solidFill>
                            <a:schemeClr val="dk2"/>
                          </a:solidFill>
                        </a:rPr>
                        <a:t>ontinuierlich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Binär 0/1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Zensierte Überlebenszeiten (Y) &amp; Event Status </a:t>
                      </a:r>
                      <a:r>
                        <a:rPr lang="en" sz="1100">
                          <a:solidFill>
                            <a:schemeClr val="dk2"/>
                          </a:solidFill>
                        </a:rPr>
                        <a:t>(C)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Schätzung der Koeffizienten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M</a:t>
                      </a:r>
                      <a:r>
                        <a:rPr lang="en" sz="1100">
                          <a:solidFill>
                            <a:schemeClr val="dk2"/>
                          </a:solidFill>
                        </a:rPr>
                        <a:t>inimiere die RSS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Maximiere den Log-Likelihood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M</a:t>
                      </a:r>
                      <a:r>
                        <a:rPr lang="en" sz="1100">
                          <a:solidFill>
                            <a:schemeClr val="dk2"/>
                          </a:solidFill>
                        </a:rPr>
                        <a:t>aximiere den Partial Log-Likelihood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10:1 Faustregel zur Überanpassung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p &lt; n/10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p: #Freiheitsgrade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p &lt; min{n</a:t>
                      </a:r>
                      <a:r>
                        <a:rPr baseline="-25000" lang="en" sz="1100">
                          <a:solidFill>
                            <a:schemeClr val="dk2"/>
                          </a:solidFill>
                        </a:rPr>
                        <a:t>0</a:t>
                      </a:r>
                      <a:r>
                        <a:rPr lang="en" sz="1100">
                          <a:solidFill>
                            <a:schemeClr val="dk2"/>
                          </a:solidFill>
                        </a:rPr>
                        <a:t>,n</a:t>
                      </a:r>
                      <a:r>
                        <a:rPr baseline="-25000" lang="en" sz="1100">
                          <a:solidFill>
                            <a:schemeClr val="dk2"/>
                          </a:solidFill>
                        </a:rPr>
                        <a:t>1</a:t>
                      </a:r>
                      <a:r>
                        <a:rPr lang="en" sz="1100">
                          <a:solidFill>
                            <a:schemeClr val="dk2"/>
                          </a:solidFill>
                        </a:rPr>
                        <a:t>}/10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p &lt; n</a:t>
                      </a:r>
                      <a:r>
                        <a:rPr baseline="-25000" lang="en" sz="1100">
                          <a:solidFill>
                            <a:schemeClr val="dk2"/>
                          </a:solidFill>
                        </a:rPr>
                        <a:t>E</a:t>
                      </a:r>
                      <a:r>
                        <a:rPr baseline="-25000" lang="en" sz="1100">
                          <a:solidFill>
                            <a:schemeClr val="dk2"/>
                          </a:solidFill>
                        </a:rPr>
                        <a:t>vents</a:t>
                      </a:r>
                      <a:r>
                        <a:rPr lang="en" sz="1100">
                          <a:solidFill>
                            <a:schemeClr val="dk2"/>
                          </a:solidFill>
                        </a:rPr>
                        <a:t>/10</a:t>
                      </a:r>
                      <a:endParaRPr baseline="-25000"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Regularisierung mit glmnet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family</a:t>
                      </a:r>
                      <a:r>
                        <a:rPr lang="en" sz="1100">
                          <a:solidFill>
                            <a:schemeClr val="dk2"/>
                          </a:solidFill>
                        </a:rPr>
                        <a:t>=”gaussian”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(Ridge: 𝞪=0, Lasso: </a:t>
                      </a:r>
                      <a:r>
                        <a:rPr lang="en" sz="1100">
                          <a:solidFill>
                            <a:schemeClr val="dk2"/>
                          </a:solidFill>
                        </a:rPr>
                        <a:t>𝞪=1) 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family=”binomial”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family=”cox”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Tuningparameter mittels cv.glmnet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type.measure</a:t>
                      </a:r>
                      <a:r>
                        <a:rPr lang="en" sz="1100">
                          <a:solidFill>
                            <a:schemeClr val="dk2"/>
                          </a:solidFill>
                        </a:rPr>
                        <a:t>=”mse”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type.measure=”class”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type.measure=”C”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Generalisierungs- fehler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RMSE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Falsch-klassifikationsrate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Brier Score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8" name="Google Shape;698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Entscheidungsbäume &amp; Maschinelles Lernen </a:t>
            </a:r>
            <a:endParaRPr/>
          </a:p>
        </p:txBody>
      </p:sp>
      <p:sp>
        <p:nvSpPr>
          <p:cNvPr id="704" name="Google Shape;704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3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Entscheidungsbäume</a:t>
            </a:r>
            <a:endParaRPr/>
          </a:p>
        </p:txBody>
      </p:sp>
      <p:sp>
        <p:nvSpPr>
          <p:cNvPr id="710" name="Google Shape;710;p73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Klassifikation ist eine sehr häufige Anwendung (v.a. im Bereich des Data Minings)</a:t>
            </a:r>
            <a:endParaRPr sz="1700"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Neben Logistischer Regression (+Regularisierung mit Glmnet) gibt es einige andere berühmten Verfahren zur Klassifikation</a:t>
            </a:r>
            <a:endParaRPr sz="1700"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Beispiele: </a:t>
            </a:r>
            <a:r>
              <a:rPr lang="en" sz="1700" u="sng"/>
              <a:t>Entscheidungsbäume</a:t>
            </a:r>
            <a:r>
              <a:rPr lang="en" sz="1700"/>
              <a:t>, Random Forest, AdaBoost, </a:t>
            </a:r>
            <a:r>
              <a:rPr lang="en" sz="1700"/>
              <a:t>Support Vector Machine, </a:t>
            </a:r>
            <a:r>
              <a:rPr lang="en" sz="1700"/>
              <a:t>Neuronale Netzwerke</a:t>
            </a:r>
            <a:endParaRPr sz="1700"/>
          </a:p>
        </p:txBody>
      </p:sp>
      <p:sp>
        <p:nvSpPr>
          <p:cNvPr id="711" name="Google Shape;711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Binäre Entscheidungsbäume - CORIS Beispiel </a:t>
            </a:r>
            <a:endParaRPr/>
          </a:p>
        </p:txBody>
      </p:sp>
      <p:grpSp>
        <p:nvGrpSpPr>
          <p:cNvPr id="717" name="Google Shape;717;p74"/>
          <p:cNvGrpSpPr/>
          <p:nvPr/>
        </p:nvGrpSpPr>
        <p:grpSpPr>
          <a:xfrm>
            <a:off x="4965925" y="920438"/>
            <a:ext cx="4292575" cy="3889343"/>
            <a:chOff x="235688" y="611277"/>
            <a:chExt cx="4627614" cy="4099655"/>
          </a:xfrm>
        </p:grpSpPr>
        <p:grpSp>
          <p:nvGrpSpPr>
            <p:cNvPr id="718" name="Google Shape;718;p74"/>
            <p:cNvGrpSpPr/>
            <p:nvPr/>
          </p:nvGrpSpPr>
          <p:grpSpPr>
            <a:xfrm>
              <a:off x="235701" y="1116141"/>
              <a:ext cx="4076966" cy="3594791"/>
              <a:chOff x="252450" y="1535550"/>
              <a:chExt cx="3953614" cy="3483325"/>
            </a:xfrm>
          </p:grpSpPr>
          <p:pic>
            <p:nvPicPr>
              <p:cNvPr id="719" name="Google Shape;719;p7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52450" y="1535550"/>
                <a:ext cx="3953614" cy="348332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720" name="Google Shape;720;p74"/>
              <p:cNvCxnSpPr/>
              <p:nvPr/>
            </p:nvCxnSpPr>
            <p:spPr>
              <a:xfrm>
                <a:off x="2523450" y="1646300"/>
                <a:ext cx="265800" cy="5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21" name="Google Shape;721;p74"/>
              <p:cNvCxnSpPr/>
              <p:nvPr/>
            </p:nvCxnSpPr>
            <p:spPr>
              <a:xfrm flipH="1">
                <a:off x="2542650" y="2324675"/>
                <a:ext cx="246600" cy="5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22" name="Google Shape;722;p74"/>
              <p:cNvCxnSpPr/>
              <p:nvPr/>
            </p:nvCxnSpPr>
            <p:spPr>
              <a:xfrm flipH="1" rot="10800000">
                <a:off x="2407947" y="3119724"/>
                <a:ext cx="273900" cy="17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23" name="Google Shape;723;p74"/>
              <p:cNvCxnSpPr/>
              <p:nvPr/>
            </p:nvCxnSpPr>
            <p:spPr>
              <a:xfrm flipH="1">
                <a:off x="1067450" y="1690975"/>
                <a:ext cx="218700" cy="81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724" name="Google Shape;724;p74"/>
            <p:cNvGrpSpPr/>
            <p:nvPr/>
          </p:nvGrpSpPr>
          <p:grpSpPr>
            <a:xfrm>
              <a:off x="235688" y="611277"/>
              <a:ext cx="4627614" cy="3821673"/>
              <a:chOff x="235688" y="611277"/>
              <a:chExt cx="4627614" cy="3821673"/>
            </a:xfrm>
          </p:grpSpPr>
          <p:cxnSp>
            <p:nvCxnSpPr>
              <p:cNvPr id="725" name="Google Shape;725;p74"/>
              <p:cNvCxnSpPr/>
              <p:nvPr/>
            </p:nvCxnSpPr>
            <p:spPr>
              <a:xfrm>
                <a:off x="1862900" y="898350"/>
                <a:ext cx="0" cy="306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26" name="Google Shape;726;p74"/>
              <p:cNvSpPr/>
              <p:nvPr/>
            </p:nvSpPr>
            <p:spPr>
              <a:xfrm>
                <a:off x="1826800" y="844225"/>
                <a:ext cx="72300" cy="783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74"/>
              <p:cNvSpPr txBox="1"/>
              <p:nvPr/>
            </p:nvSpPr>
            <p:spPr>
              <a:xfrm>
                <a:off x="4053303" y="3962550"/>
                <a:ext cx="810000" cy="47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/>
                  <a:t>0 / 1</a:t>
                </a:r>
                <a:endParaRPr b="1" sz="1700"/>
              </a:p>
            </p:txBody>
          </p:sp>
          <p:sp>
            <p:nvSpPr>
              <p:cNvPr id="728" name="Google Shape;728;p74"/>
              <p:cNvSpPr txBox="1"/>
              <p:nvPr/>
            </p:nvSpPr>
            <p:spPr>
              <a:xfrm rot="-5400000">
                <a:off x="28988" y="817977"/>
                <a:ext cx="844800" cy="43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Wurzel</a:t>
                </a:r>
                <a:endParaRPr/>
              </a:p>
            </p:txBody>
          </p:sp>
          <p:sp>
            <p:nvSpPr>
              <p:cNvPr id="729" name="Google Shape;729;p74"/>
              <p:cNvSpPr txBox="1"/>
              <p:nvPr/>
            </p:nvSpPr>
            <p:spPr>
              <a:xfrm rot="-5400000">
                <a:off x="5438" y="1888083"/>
                <a:ext cx="891900" cy="43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Knoten</a:t>
                </a:r>
                <a:endParaRPr/>
              </a:p>
            </p:txBody>
          </p:sp>
          <p:sp>
            <p:nvSpPr>
              <p:cNvPr id="730" name="Google Shape;730;p74"/>
              <p:cNvSpPr txBox="1"/>
              <p:nvPr/>
            </p:nvSpPr>
            <p:spPr>
              <a:xfrm rot="-5400000">
                <a:off x="60350" y="3652025"/>
                <a:ext cx="782100" cy="43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Blätter</a:t>
                </a:r>
                <a:endParaRPr/>
              </a:p>
            </p:txBody>
          </p:sp>
        </p:grpSp>
      </p:grpSp>
      <p:grpSp>
        <p:nvGrpSpPr>
          <p:cNvPr id="731" name="Google Shape;731;p74"/>
          <p:cNvGrpSpPr/>
          <p:nvPr/>
        </p:nvGrpSpPr>
        <p:grpSpPr>
          <a:xfrm>
            <a:off x="194251" y="3125350"/>
            <a:ext cx="4576349" cy="1252350"/>
            <a:chOff x="4358476" y="867200"/>
            <a:chExt cx="4576349" cy="1252350"/>
          </a:xfrm>
        </p:grpSpPr>
        <p:pic>
          <p:nvPicPr>
            <p:cNvPr id="732" name="Google Shape;732;p7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58476" y="867200"/>
              <a:ext cx="4525275" cy="1252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3" name="Google Shape;733;p74"/>
            <p:cNvSpPr/>
            <p:nvPr/>
          </p:nvSpPr>
          <p:spPr>
            <a:xfrm>
              <a:off x="4530750" y="1915550"/>
              <a:ext cx="4353000" cy="204000"/>
            </a:xfrm>
            <a:prstGeom prst="rect">
              <a:avLst/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00FF"/>
                </a:solidFill>
              </a:endParaRPr>
            </a:p>
          </p:txBody>
        </p:sp>
        <p:sp>
          <p:nvSpPr>
            <p:cNvPr id="734" name="Google Shape;734;p74"/>
            <p:cNvSpPr/>
            <p:nvPr/>
          </p:nvSpPr>
          <p:spPr>
            <a:xfrm>
              <a:off x="4485825" y="1036325"/>
              <a:ext cx="4449000" cy="204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5" name="Google Shape;735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6" name="Google Shape;73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904950"/>
            <a:ext cx="2877824" cy="201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Erlernen eines Baumes</a:t>
            </a:r>
            <a:endParaRPr/>
          </a:p>
        </p:txBody>
      </p:sp>
      <p:sp>
        <p:nvSpPr>
          <p:cNvPr id="742" name="Google Shape;742;p75"/>
          <p:cNvSpPr txBox="1"/>
          <p:nvPr>
            <p:ph idx="4294967295" type="body"/>
          </p:nvPr>
        </p:nvSpPr>
        <p:spPr>
          <a:xfrm>
            <a:off x="5199300" y="730125"/>
            <a:ext cx="3633000" cy="30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Starte mit der Wurzel &amp; wähle den optimalen Split (Variable &amp; Schwellenwert)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Kriterium für den optimalen Split ist die Reduktion der Knoten Unreinheit “Node Impurity” 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Rekursive für jeden Knoten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Lerne einen übermässig grossen Baum (#)</a:t>
            </a:r>
            <a:endParaRPr sz="1765"/>
          </a:p>
        </p:txBody>
      </p:sp>
      <p:pic>
        <p:nvPicPr>
          <p:cNvPr id="743" name="Google Shape;74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50" y="1482849"/>
            <a:ext cx="4993424" cy="33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575" y="834125"/>
            <a:ext cx="4490651" cy="6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75"/>
          <p:cNvSpPr txBox="1"/>
          <p:nvPr/>
        </p:nvSpPr>
        <p:spPr>
          <a:xfrm>
            <a:off x="4940400" y="4774200"/>
            <a:ext cx="415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#</a:t>
            </a:r>
            <a:r>
              <a:rPr lang="en" sz="1200">
                <a:solidFill>
                  <a:schemeClr val="dk2"/>
                </a:solidFill>
              </a:rPr>
              <a:t> Verwendung eines Stop Kriteriums (siehe rpart.control) 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46" name="Google Shape;746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6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Knoten Unreinheit (Node Impurity)</a:t>
            </a:r>
            <a:endParaRPr/>
          </a:p>
        </p:txBody>
      </p:sp>
      <p:sp>
        <p:nvSpPr>
          <p:cNvPr id="752" name="Google Shape;752;p76"/>
          <p:cNvSpPr txBox="1"/>
          <p:nvPr/>
        </p:nvSpPr>
        <p:spPr>
          <a:xfrm>
            <a:off x="5756150" y="1613975"/>
            <a:ext cx="31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76"/>
          <p:cNvSpPr txBox="1"/>
          <p:nvPr/>
        </p:nvSpPr>
        <p:spPr>
          <a:xfrm>
            <a:off x="4511750" y="1331925"/>
            <a:ext cx="42585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Node Impurity: Gini index=2p(1-p)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Gini=0.5: Knoten “maximal” unrein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Gini=0: “reiner” Knoten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Wähle Split (Variable &amp; Schwellenwert) sodass die Reduktion der Impurity maximal ist (d.h. </a:t>
            </a:r>
            <a:r>
              <a:rPr lang="en">
                <a:solidFill>
                  <a:schemeClr val="dk2"/>
                </a:solidFill>
              </a:rPr>
              <a:t>m</a:t>
            </a:r>
            <a:r>
              <a:rPr lang="en">
                <a:solidFill>
                  <a:schemeClr val="dk2"/>
                </a:solidFill>
              </a:rPr>
              <a:t>inimiere Total Gini Index)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54" name="Google Shape;75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25" y="1364950"/>
            <a:ext cx="3624775" cy="23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76"/>
          <p:cNvSpPr/>
          <p:nvPr/>
        </p:nvSpPr>
        <p:spPr>
          <a:xfrm>
            <a:off x="1193375" y="3195700"/>
            <a:ext cx="1305300" cy="400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76"/>
          <p:cNvSpPr txBox="1"/>
          <p:nvPr/>
        </p:nvSpPr>
        <p:spPr>
          <a:xfrm>
            <a:off x="255100" y="3980275"/>
            <a:ext cx="2654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Unreiner Knoten</a:t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Gini=2*0.72*0.28=0.40</a:t>
            </a:r>
            <a:endParaRPr sz="1500"/>
          </a:p>
        </p:txBody>
      </p:sp>
      <p:sp>
        <p:nvSpPr>
          <p:cNvPr id="757" name="Google Shape;757;p76"/>
          <p:cNvSpPr txBox="1"/>
          <p:nvPr/>
        </p:nvSpPr>
        <p:spPr>
          <a:xfrm>
            <a:off x="1429775" y="3521225"/>
            <a:ext cx="4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42</a:t>
            </a:r>
            <a:endParaRPr/>
          </a:p>
        </p:txBody>
      </p:sp>
      <p:sp>
        <p:nvSpPr>
          <p:cNvPr id="758" name="Google Shape;758;p76"/>
          <p:cNvSpPr txBox="1"/>
          <p:nvPr/>
        </p:nvSpPr>
        <p:spPr>
          <a:xfrm>
            <a:off x="1876950" y="3521225"/>
            <a:ext cx="4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759" name="Google Shape;759;p76"/>
          <p:cNvSpPr/>
          <p:nvPr/>
        </p:nvSpPr>
        <p:spPr>
          <a:xfrm>
            <a:off x="3036200" y="3257850"/>
            <a:ext cx="1305300" cy="400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76"/>
          <p:cNvSpPr txBox="1"/>
          <p:nvPr/>
        </p:nvSpPr>
        <p:spPr>
          <a:xfrm>
            <a:off x="3242525" y="3595900"/>
            <a:ext cx="4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761" name="Google Shape;761;p76"/>
          <p:cNvSpPr txBox="1"/>
          <p:nvPr/>
        </p:nvSpPr>
        <p:spPr>
          <a:xfrm>
            <a:off x="3695725" y="3595900"/>
            <a:ext cx="4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</a:t>
            </a:r>
            <a:endParaRPr/>
          </a:p>
        </p:txBody>
      </p:sp>
      <p:sp>
        <p:nvSpPr>
          <p:cNvPr id="762" name="Google Shape;762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3" name="Google Shape;763;p76"/>
          <p:cNvSpPr txBox="1"/>
          <p:nvPr/>
        </p:nvSpPr>
        <p:spPr>
          <a:xfrm>
            <a:off x="5756150" y="4742275"/>
            <a:ext cx="318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# p: Anteil Klasse “0”, 1-p: Anteil Klasse “1”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oogle Shape;768;p77"/>
          <p:cNvGrpSpPr/>
          <p:nvPr/>
        </p:nvGrpSpPr>
        <p:grpSpPr>
          <a:xfrm>
            <a:off x="1909200" y="1893275"/>
            <a:ext cx="5561900" cy="1860700"/>
            <a:chOff x="1518175" y="1645450"/>
            <a:chExt cx="5561900" cy="1860700"/>
          </a:xfrm>
        </p:grpSpPr>
        <p:pic>
          <p:nvPicPr>
            <p:cNvPr id="769" name="Google Shape;769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18175" y="1645450"/>
              <a:ext cx="4787150" cy="130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0" name="Google Shape;770;p77"/>
            <p:cNvSpPr txBox="1"/>
            <p:nvPr/>
          </p:nvSpPr>
          <p:spPr>
            <a:xfrm>
              <a:off x="3182375" y="2952050"/>
              <a:ext cx="18906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0000"/>
                  </a:solidFill>
                </a:rPr>
                <a:t>Belohnt guter Fit</a:t>
              </a:r>
              <a:endParaRPr sz="1600">
                <a:solidFill>
                  <a:srgbClr val="FF0000"/>
                </a:solidFill>
              </a:endParaRPr>
            </a:p>
          </p:txBody>
        </p:sp>
        <p:sp>
          <p:nvSpPr>
            <p:cNvPr id="771" name="Google Shape;771;p77"/>
            <p:cNvSpPr txBox="1"/>
            <p:nvPr/>
          </p:nvSpPr>
          <p:spPr>
            <a:xfrm>
              <a:off x="5490075" y="2829050"/>
              <a:ext cx="1590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0000"/>
                  </a:solidFill>
                </a:rPr>
                <a:t>Bestraft grosse Bäume</a:t>
              </a:r>
              <a:endParaRPr sz="1600">
                <a:solidFill>
                  <a:srgbClr val="FF0000"/>
                </a:solidFill>
              </a:endParaRPr>
            </a:p>
          </p:txBody>
        </p:sp>
        <p:sp>
          <p:nvSpPr>
            <p:cNvPr id="772" name="Google Shape;772;p77"/>
            <p:cNvSpPr/>
            <p:nvPr/>
          </p:nvSpPr>
          <p:spPr>
            <a:xfrm rot="-5400000">
              <a:off x="4055675" y="2063900"/>
              <a:ext cx="144000" cy="16323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77"/>
            <p:cNvSpPr/>
            <p:nvPr/>
          </p:nvSpPr>
          <p:spPr>
            <a:xfrm rot="-5400000">
              <a:off x="5845500" y="2423475"/>
              <a:ext cx="148800" cy="8145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4" name="Google Shape;774;p77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Pruning des Baumes</a:t>
            </a:r>
            <a:endParaRPr/>
          </a:p>
        </p:txBody>
      </p:sp>
      <p:sp>
        <p:nvSpPr>
          <p:cNvPr id="775" name="Google Shape;775;p77"/>
          <p:cNvSpPr txBox="1"/>
          <p:nvPr/>
        </p:nvSpPr>
        <p:spPr>
          <a:xfrm>
            <a:off x="707875" y="778075"/>
            <a:ext cx="73083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1st Schritt: Wachsen eines übermässig grossen Baumes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2ter Schritt: Zurechtstutzen “Pruning” des Baumes (zur Vermeidung von Überanpassung)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Cost-Complexity Kriterium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776" name="Google Shape;776;p77"/>
          <p:cNvSpPr txBox="1"/>
          <p:nvPr/>
        </p:nvSpPr>
        <p:spPr>
          <a:xfrm>
            <a:off x="761450" y="3635200"/>
            <a:ext cx="7308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Für jedes 𝞪 gibt es einen Teilbaum der das Kriterium minimiert 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 𝞪=0 “Ganze Baum, kein Pruning”, 𝞪=Inf “Baum ohne Blätter” (*)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Wahl des optimalen 𝞪’s via 10-fold CV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777" name="Google Shape;777;p77"/>
          <p:cNvSpPr txBox="1"/>
          <p:nvPr/>
        </p:nvSpPr>
        <p:spPr>
          <a:xfrm>
            <a:off x="5929375" y="4706575"/>
            <a:ext cx="303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</a:t>
            </a:r>
            <a:r>
              <a:rPr lang="en" sz="1200"/>
              <a:t> in rpart übernimmt “cp” die Rolle von </a:t>
            </a:r>
            <a:r>
              <a:rPr lang="en" sz="1200">
                <a:solidFill>
                  <a:schemeClr val="dk1"/>
                </a:solidFill>
              </a:rPr>
              <a:t>𝞪</a:t>
            </a:r>
            <a:endParaRPr sz="1200"/>
          </a:p>
        </p:txBody>
      </p:sp>
      <p:sp>
        <p:nvSpPr>
          <p:cNvPr id="778" name="Google Shape;778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/>
          <p:nvPr/>
        </p:nvSpPr>
        <p:spPr>
          <a:xfrm>
            <a:off x="4701725" y="2821025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3"/>
          <p:cNvSpPr txBox="1"/>
          <p:nvPr/>
        </p:nvSpPr>
        <p:spPr>
          <a:xfrm>
            <a:off x="1951075" y="4550100"/>
            <a:ext cx="8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\hat{\beta}^{\rm Lasso}_{\lambda}=\text{arg}\min\limits_{\beta}\;\rm{RSS}(\beta)+\lambda\color{red}{\|\beta\|_1}" id="159" name="Google Shape;159;p3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25" y="1152625"/>
            <a:ext cx="7464076" cy="1194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33"/>
          <p:cNvGrpSpPr/>
          <p:nvPr/>
        </p:nvGrpSpPr>
        <p:grpSpPr>
          <a:xfrm>
            <a:off x="388350" y="2494188"/>
            <a:ext cx="7260600" cy="1908600"/>
            <a:chOff x="388350" y="2494188"/>
            <a:chExt cx="7260600" cy="1908600"/>
          </a:xfrm>
        </p:grpSpPr>
        <p:sp>
          <p:nvSpPr>
            <p:cNvPr id="161" name="Google Shape;161;p33"/>
            <p:cNvSpPr txBox="1"/>
            <p:nvPr/>
          </p:nvSpPr>
          <p:spPr>
            <a:xfrm>
              <a:off x="388350" y="2494188"/>
              <a:ext cx="7260600" cy="190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02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●"/>
              </a:pPr>
              <a:r>
                <a:rPr lang="en" sz="1600">
                  <a:solidFill>
                    <a:schemeClr val="dk2"/>
                  </a:solidFill>
                </a:rPr>
                <a:t>Penalisierung der L1 norm:</a:t>
              </a:r>
              <a:endParaRPr sz="1600">
                <a:solidFill>
                  <a:schemeClr val="dk2"/>
                </a:solidFill>
              </a:endParaRPr>
            </a:p>
            <a:p>
              <a:pPr indent="-3302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●"/>
              </a:pPr>
              <a:r>
                <a:rPr lang="en" sz="1600">
                  <a:solidFill>
                    <a:schemeClr val="dk2"/>
                  </a:solidFill>
                </a:rPr>
                <a:t>Lasso: gleichzeitige Schru</a:t>
              </a:r>
              <a:r>
                <a:rPr lang="en" sz="1600">
                  <a:solidFill>
                    <a:schemeClr val="dk2"/>
                  </a:solidFill>
                </a:rPr>
                <a:t>mpfung + Variablenselektion </a:t>
              </a:r>
              <a:endParaRPr sz="1600">
                <a:solidFill>
                  <a:schemeClr val="dk2"/>
                </a:solidFill>
              </a:endParaRPr>
            </a:p>
            <a:p>
              <a:pPr indent="-3302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●"/>
              </a:pPr>
              <a:r>
                <a:rPr lang="en" sz="1600">
                  <a:solidFill>
                    <a:schemeClr val="dk2"/>
                  </a:solidFill>
                </a:rPr>
                <a:t>Lasso stimulierte vielbeachtete Forschung in der angewandten und theoretischen Statistik (Publikation von Tibshirani ~40’000 Zitierungen)</a:t>
              </a:r>
              <a:endParaRPr sz="1600">
                <a:solidFill>
                  <a:schemeClr val="dk2"/>
                </a:solidFill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pic>
          <p:nvPicPr>
            <p:cNvPr descr="\|\beta\|_1=\sum_{j=1}^p|\beta_j|" id="162" name="Google Shape;162;p33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29200" y="2516700"/>
              <a:ext cx="1964176" cy="383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Google Shape;163;p33"/>
          <p:cNvSpPr txBox="1"/>
          <p:nvPr/>
        </p:nvSpPr>
        <p:spPr>
          <a:xfrm>
            <a:off x="3951875" y="4705450"/>
            <a:ext cx="51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# </a:t>
            </a:r>
            <a:r>
              <a:rPr lang="en">
                <a:solidFill>
                  <a:schemeClr val="dk2"/>
                </a:solidFill>
              </a:rPr>
              <a:t>Lasso=</a:t>
            </a:r>
            <a:r>
              <a:rPr b="1" lang="en">
                <a:solidFill>
                  <a:schemeClr val="dk2"/>
                </a:solidFill>
              </a:rPr>
              <a:t>l</a:t>
            </a:r>
            <a:r>
              <a:rPr lang="en">
                <a:solidFill>
                  <a:schemeClr val="dk2"/>
                </a:solidFill>
              </a:rPr>
              <a:t>east </a:t>
            </a:r>
            <a:r>
              <a:rPr b="1" lang="en">
                <a:solidFill>
                  <a:schemeClr val="dk2"/>
                </a:solidFill>
              </a:rPr>
              <a:t>a</a:t>
            </a:r>
            <a:r>
              <a:rPr lang="en">
                <a:solidFill>
                  <a:schemeClr val="dk2"/>
                </a:solidFill>
              </a:rPr>
              <a:t>bsolute </a:t>
            </a:r>
            <a:r>
              <a:rPr b="1" lang="en">
                <a:solidFill>
                  <a:schemeClr val="dk2"/>
                </a:solidFill>
              </a:rPr>
              <a:t>s</a:t>
            </a:r>
            <a:r>
              <a:rPr lang="en">
                <a:solidFill>
                  <a:schemeClr val="dk2"/>
                </a:solidFill>
              </a:rPr>
              <a:t>hrinkage and </a:t>
            </a:r>
            <a:r>
              <a:rPr b="1" lang="en">
                <a:solidFill>
                  <a:schemeClr val="dk2"/>
                </a:solidFill>
              </a:rPr>
              <a:t>s</a:t>
            </a:r>
            <a:r>
              <a:rPr lang="en">
                <a:solidFill>
                  <a:schemeClr val="dk2"/>
                </a:solidFill>
              </a:rPr>
              <a:t>election </a:t>
            </a:r>
            <a:r>
              <a:rPr b="1" lang="en">
                <a:solidFill>
                  <a:schemeClr val="dk2"/>
                </a:solidFill>
              </a:rPr>
              <a:t>o</a:t>
            </a:r>
            <a:r>
              <a:rPr lang="en">
                <a:solidFill>
                  <a:schemeClr val="dk2"/>
                </a:solidFill>
              </a:rPr>
              <a:t>perator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4" name="Google Shape;16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33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Regression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8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Pruning des Baumes</a:t>
            </a:r>
            <a:endParaRPr/>
          </a:p>
        </p:txBody>
      </p:sp>
      <p:grpSp>
        <p:nvGrpSpPr>
          <p:cNvPr id="784" name="Google Shape;784;p78"/>
          <p:cNvGrpSpPr/>
          <p:nvPr/>
        </p:nvGrpSpPr>
        <p:grpSpPr>
          <a:xfrm>
            <a:off x="112213" y="772188"/>
            <a:ext cx="5815388" cy="968610"/>
            <a:chOff x="112213" y="772188"/>
            <a:chExt cx="5815388" cy="968610"/>
          </a:xfrm>
        </p:grpSpPr>
        <p:pic>
          <p:nvPicPr>
            <p:cNvPr id="785" name="Google Shape;785;p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2213" y="772188"/>
              <a:ext cx="3622550" cy="511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6" name="Google Shape;786;p7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7859" y="1340598"/>
              <a:ext cx="5759742" cy="400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7" name="Google Shape;787;p78"/>
          <p:cNvGrpSpPr/>
          <p:nvPr/>
        </p:nvGrpSpPr>
        <p:grpSpPr>
          <a:xfrm>
            <a:off x="5734025" y="30051"/>
            <a:ext cx="3089202" cy="5034474"/>
            <a:chOff x="5734025" y="30051"/>
            <a:chExt cx="3089202" cy="5034474"/>
          </a:xfrm>
        </p:grpSpPr>
        <p:grpSp>
          <p:nvGrpSpPr>
            <p:cNvPr id="788" name="Google Shape;788;p78"/>
            <p:cNvGrpSpPr/>
            <p:nvPr/>
          </p:nvGrpSpPr>
          <p:grpSpPr>
            <a:xfrm>
              <a:off x="5734025" y="30051"/>
              <a:ext cx="3089202" cy="5034474"/>
              <a:chOff x="5734025" y="30051"/>
              <a:chExt cx="3089202" cy="5034474"/>
            </a:xfrm>
          </p:grpSpPr>
          <p:pic>
            <p:nvPicPr>
              <p:cNvPr id="789" name="Google Shape;789;p7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43575" y="3107250"/>
                <a:ext cx="2979652" cy="1957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0" name="Google Shape;790;p7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734025" y="30051"/>
                <a:ext cx="3089199" cy="28002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91" name="Google Shape;791;p78"/>
            <p:cNvSpPr txBox="1"/>
            <p:nvPr/>
          </p:nvSpPr>
          <p:spPr>
            <a:xfrm>
              <a:off x="5927600" y="142100"/>
              <a:ext cx="55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0000"/>
                  </a:solidFill>
                </a:rPr>
                <a:t>✁</a:t>
              </a:r>
              <a:endParaRPr b="1" sz="2000">
                <a:solidFill>
                  <a:srgbClr val="FF0000"/>
                </a:solidFill>
              </a:endParaRPr>
            </a:p>
          </p:txBody>
        </p:sp>
        <p:sp>
          <p:nvSpPr>
            <p:cNvPr id="792" name="Google Shape;792;p78"/>
            <p:cNvSpPr txBox="1"/>
            <p:nvPr/>
          </p:nvSpPr>
          <p:spPr>
            <a:xfrm>
              <a:off x="8220875" y="532300"/>
              <a:ext cx="55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0000"/>
                  </a:solidFill>
                </a:rPr>
                <a:t>✁</a:t>
              </a:r>
              <a:endParaRPr b="1" sz="2000">
                <a:solidFill>
                  <a:srgbClr val="FF0000"/>
                </a:solidFill>
              </a:endParaRPr>
            </a:p>
          </p:txBody>
        </p:sp>
        <p:sp>
          <p:nvSpPr>
            <p:cNvPr id="793" name="Google Shape;793;p78"/>
            <p:cNvSpPr txBox="1"/>
            <p:nvPr/>
          </p:nvSpPr>
          <p:spPr>
            <a:xfrm>
              <a:off x="7255700" y="952500"/>
              <a:ext cx="55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0000"/>
                  </a:solidFill>
                </a:rPr>
                <a:t>✁</a:t>
              </a:r>
              <a:endParaRPr b="1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794" name="Google Shape;794;p78"/>
          <p:cNvGrpSpPr/>
          <p:nvPr/>
        </p:nvGrpSpPr>
        <p:grpSpPr>
          <a:xfrm>
            <a:off x="741175" y="1877375"/>
            <a:ext cx="4124975" cy="3266125"/>
            <a:chOff x="741175" y="1877375"/>
            <a:chExt cx="4124975" cy="3266125"/>
          </a:xfrm>
        </p:grpSpPr>
        <p:grpSp>
          <p:nvGrpSpPr>
            <p:cNvPr id="795" name="Google Shape;795;p78"/>
            <p:cNvGrpSpPr/>
            <p:nvPr/>
          </p:nvGrpSpPr>
          <p:grpSpPr>
            <a:xfrm>
              <a:off x="741175" y="1877375"/>
              <a:ext cx="4124975" cy="3227950"/>
              <a:chOff x="741175" y="1877375"/>
              <a:chExt cx="4124975" cy="3227950"/>
            </a:xfrm>
          </p:grpSpPr>
          <p:pic>
            <p:nvPicPr>
              <p:cNvPr id="796" name="Google Shape;796;p7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41175" y="2156400"/>
                <a:ext cx="4124975" cy="29489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7" name="Google Shape;797;p78"/>
              <p:cNvSpPr txBox="1"/>
              <p:nvPr/>
            </p:nvSpPr>
            <p:spPr>
              <a:xfrm>
                <a:off x="1053425" y="1877375"/>
                <a:ext cx="1059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# Blätter</a:t>
                </a:r>
                <a:endParaRPr/>
              </a:p>
            </p:txBody>
          </p:sp>
        </p:grpSp>
        <p:sp>
          <p:nvSpPr>
            <p:cNvPr id="798" name="Google Shape;798;p78"/>
            <p:cNvSpPr txBox="1"/>
            <p:nvPr/>
          </p:nvSpPr>
          <p:spPr>
            <a:xfrm>
              <a:off x="2777300" y="4712400"/>
              <a:ext cx="378900" cy="43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𝞪</a:t>
              </a:r>
              <a:endParaRPr sz="1600"/>
            </a:p>
          </p:txBody>
        </p:sp>
      </p:grpSp>
      <p:sp>
        <p:nvSpPr>
          <p:cNvPr id="799" name="Google Shape;799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9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Entscheidungsbäume und Maschinelles Lernen</a:t>
            </a:r>
            <a:endParaRPr/>
          </a:p>
        </p:txBody>
      </p:sp>
      <p:sp>
        <p:nvSpPr>
          <p:cNvPr id="805" name="Google Shape;805;p79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Entscheidungsbäume sind sehr simple und intuitive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Entscheidungsbäume haben generell keine sehr gute Vorhersagekraft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Entscheidungsbäume sind die Grundlage für AdaBoost und Random Forest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Forest und AdaBoost sind zwei “gefeierte Stars” im Bereich Data Mining und Maschinellem Lernen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0"/>
          <p:cNvSpPr txBox="1"/>
          <p:nvPr/>
        </p:nvSpPr>
        <p:spPr>
          <a:xfrm>
            <a:off x="262900" y="3992000"/>
            <a:ext cx="3259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Generiere Bootstrapped Datensätze und erzeuge Entscheidungsbäume (*)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12" name="Google Shape;812;p80"/>
          <p:cNvSpPr txBox="1"/>
          <p:nvPr/>
        </p:nvSpPr>
        <p:spPr>
          <a:xfrm>
            <a:off x="141475" y="4770150"/>
            <a:ext cx="31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* benutze nur q=√p zufällige Variablen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13" name="Google Shape;813;p80"/>
          <p:cNvSpPr txBox="1"/>
          <p:nvPr/>
        </p:nvSpPr>
        <p:spPr>
          <a:xfrm>
            <a:off x="4279100" y="3913325"/>
            <a:ext cx="17346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Jeder Baum trifft eine Entscheidung für jedes Sample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814" name="Google Shape;814;p80"/>
          <p:cNvGrpSpPr/>
          <p:nvPr/>
        </p:nvGrpSpPr>
        <p:grpSpPr>
          <a:xfrm>
            <a:off x="363635" y="759354"/>
            <a:ext cx="3058035" cy="3102488"/>
            <a:chOff x="363635" y="759354"/>
            <a:chExt cx="3058035" cy="3102488"/>
          </a:xfrm>
        </p:grpSpPr>
        <p:grpSp>
          <p:nvGrpSpPr>
            <p:cNvPr id="815" name="Google Shape;815;p80"/>
            <p:cNvGrpSpPr/>
            <p:nvPr/>
          </p:nvGrpSpPr>
          <p:grpSpPr>
            <a:xfrm>
              <a:off x="535744" y="1691857"/>
              <a:ext cx="1280343" cy="1281646"/>
              <a:chOff x="6074104" y="149690"/>
              <a:chExt cx="1560253" cy="1555396"/>
            </a:xfrm>
          </p:grpSpPr>
          <p:pic>
            <p:nvPicPr>
              <p:cNvPr id="816" name="Google Shape;816;p8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074104" y="149690"/>
                <a:ext cx="1560253" cy="15553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17" name="Google Shape;817;p80"/>
              <p:cNvSpPr/>
              <p:nvPr/>
            </p:nvSpPr>
            <p:spPr>
              <a:xfrm>
                <a:off x="6496780" y="918268"/>
                <a:ext cx="819600" cy="400200"/>
              </a:xfrm>
              <a:prstGeom prst="ellipse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80"/>
              <p:cNvSpPr/>
              <p:nvPr/>
            </p:nvSpPr>
            <p:spPr>
              <a:xfrm>
                <a:off x="6461208" y="918266"/>
                <a:ext cx="207000" cy="293100"/>
              </a:xfrm>
              <a:prstGeom prst="ellipse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80"/>
              <p:cNvSpPr/>
              <p:nvPr/>
            </p:nvSpPr>
            <p:spPr>
              <a:xfrm>
                <a:off x="7108686" y="846461"/>
                <a:ext cx="266700" cy="348900"/>
              </a:xfrm>
              <a:prstGeom prst="ellipse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820" name="Google Shape;820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89525" y="1669775"/>
              <a:ext cx="1354570" cy="12816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21" name="Google Shape;821;p80"/>
            <p:cNvGrpSpPr/>
            <p:nvPr/>
          </p:nvGrpSpPr>
          <p:grpSpPr>
            <a:xfrm>
              <a:off x="363635" y="759354"/>
              <a:ext cx="3058035" cy="3102488"/>
              <a:chOff x="2820225" y="891450"/>
              <a:chExt cx="3175200" cy="3175200"/>
            </a:xfrm>
          </p:grpSpPr>
          <p:sp>
            <p:nvSpPr>
              <p:cNvPr id="822" name="Google Shape;822;p80"/>
              <p:cNvSpPr/>
              <p:nvPr/>
            </p:nvSpPr>
            <p:spPr>
              <a:xfrm rot="10800000">
                <a:off x="2820225" y="891450"/>
                <a:ext cx="3175200" cy="3175200"/>
              </a:xfrm>
              <a:prstGeom prst="blockArc">
                <a:avLst>
                  <a:gd fmla="val 5399801" name="adj1"/>
                  <a:gd fmla="val 3012680" name="adj2"/>
                  <a:gd fmla="val 6939" name="adj3"/>
                </a:avLst>
              </a:prstGeom>
              <a:solidFill>
                <a:srgbClr val="4A86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80"/>
              <p:cNvSpPr/>
              <p:nvPr/>
            </p:nvSpPr>
            <p:spPr>
              <a:xfrm rot="10800000">
                <a:off x="3175023" y="1179900"/>
                <a:ext cx="450600" cy="450600"/>
              </a:xfrm>
              <a:prstGeom prst="rtTriangle">
                <a:avLst/>
              </a:prstGeom>
              <a:solidFill>
                <a:srgbClr val="4A86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24" name="Google Shape;824;p80"/>
            <p:cNvSpPr/>
            <p:nvPr/>
          </p:nvSpPr>
          <p:spPr>
            <a:xfrm>
              <a:off x="1290400" y="2431750"/>
              <a:ext cx="137700" cy="1398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80"/>
            <p:cNvSpPr/>
            <p:nvPr/>
          </p:nvSpPr>
          <p:spPr>
            <a:xfrm>
              <a:off x="1066025" y="2501850"/>
              <a:ext cx="137700" cy="13980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80"/>
            <p:cNvSpPr/>
            <p:nvPr/>
          </p:nvSpPr>
          <p:spPr>
            <a:xfrm>
              <a:off x="869275" y="2319800"/>
              <a:ext cx="137700" cy="1398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80"/>
            <p:cNvSpPr/>
            <p:nvPr/>
          </p:nvSpPr>
          <p:spPr>
            <a:xfrm>
              <a:off x="1099338" y="2319800"/>
              <a:ext cx="137700" cy="1398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80"/>
            <p:cNvSpPr/>
            <p:nvPr/>
          </p:nvSpPr>
          <p:spPr>
            <a:xfrm>
              <a:off x="1415925" y="2291950"/>
              <a:ext cx="137700" cy="139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" name="Google Shape;829;p80"/>
          <p:cNvGrpSpPr/>
          <p:nvPr/>
        </p:nvGrpSpPr>
        <p:grpSpPr>
          <a:xfrm>
            <a:off x="4046401" y="551974"/>
            <a:ext cx="1737886" cy="2964453"/>
            <a:chOff x="4046401" y="551974"/>
            <a:chExt cx="1737886" cy="2964453"/>
          </a:xfrm>
        </p:grpSpPr>
        <p:pic>
          <p:nvPicPr>
            <p:cNvPr id="830" name="Google Shape;830;p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46401" y="551974"/>
              <a:ext cx="1682350" cy="685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8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59076" y="1566950"/>
              <a:ext cx="1682373" cy="83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8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01937" y="2730838"/>
              <a:ext cx="1682350" cy="785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3" name="Google Shape;833;p80"/>
          <p:cNvSpPr txBox="1"/>
          <p:nvPr/>
        </p:nvSpPr>
        <p:spPr>
          <a:xfrm>
            <a:off x="6883100" y="3868100"/>
            <a:ext cx="1986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Aggregiere Entscheidungen gemäss dem Mehrheitsentscheid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834" name="Google Shape;834;p80"/>
          <p:cNvGrpSpPr/>
          <p:nvPr/>
        </p:nvGrpSpPr>
        <p:grpSpPr>
          <a:xfrm>
            <a:off x="6564619" y="407125"/>
            <a:ext cx="2516556" cy="3220825"/>
            <a:chOff x="6564619" y="407125"/>
            <a:chExt cx="2516556" cy="3220825"/>
          </a:xfrm>
        </p:grpSpPr>
        <p:pic>
          <p:nvPicPr>
            <p:cNvPr id="835" name="Google Shape;835;p8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564619" y="870925"/>
              <a:ext cx="2337706" cy="2757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6" name="Google Shape;836;p80"/>
            <p:cNvSpPr/>
            <p:nvPr/>
          </p:nvSpPr>
          <p:spPr>
            <a:xfrm>
              <a:off x="6643650" y="407125"/>
              <a:ext cx="618900" cy="421500"/>
            </a:xfrm>
            <a:prstGeom prst="wedgeRoundRectCallout">
              <a:avLst>
                <a:gd fmla="val -19807" name="adj1"/>
                <a:gd fmla="val 71880" name="adj2"/>
                <a:gd fmla="val 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Yes </a:t>
              </a:r>
              <a:endParaRPr/>
            </a:p>
          </p:txBody>
        </p:sp>
        <p:sp>
          <p:nvSpPr>
            <p:cNvPr id="837" name="Google Shape;837;p80"/>
            <p:cNvSpPr/>
            <p:nvPr/>
          </p:nvSpPr>
          <p:spPr>
            <a:xfrm>
              <a:off x="7460150" y="520000"/>
              <a:ext cx="454500" cy="421500"/>
            </a:xfrm>
            <a:prstGeom prst="wedgeRoundRectCallout">
              <a:avLst>
                <a:gd fmla="val -23078" name="adj1"/>
                <a:gd fmla="val 126352" name="adj2"/>
                <a:gd fmla="val 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</a:t>
              </a:r>
              <a:endParaRPr/>
            </a:p>
          </p:txBody>
        </p:sp>
        <p:sp>
          <p:nvSpPr>
            <p:cNvPr id="838" name="Google Shape;838;p80"/>
            <p:cNvSpPr/>
            <p:nvPr/>
          </p:nvSpPr>
          <p:spPr>
            <a:xfrm>
              <a:off x="7987075" y="1073025"/>
              <a:ext cx="526800" cy="421500"/>
            </a:xfrm>
            <a:prstGeom prst="wedgeRoundRectCallout">
              <a:avLst>
                <a:gd fmla="val -20833" name="adj1"/>
                <a:gd fmla="val 62500" name="adj2"/>
                <a:gd fmla="val 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Yes</a:t>
              </a:r>
              <a:endParaRPr/>
            </a:p>
          </p:txBody>
        </p:sp>
        <p:sp>
          <p:nvSpPr>
            <p:cNvPr id="839" name="Google Shape;839;p80"/>
            <p:cNvSpPr/>
            <p:nvPr/>
          </p:nvSpPr>
          <p:spPr>
            <a:xfrm>
              <a:off x="8554375" y="520000"/>
              <a:ext cx="526800" cy="421500"/>
            </a:xfrm>
            <a:prstGeom prst="wedgeRoundRectCallout">
              <a:avLst>
                <a:gd fmla="val -20833" name="adj1"/>
                <a:gd fmla="val 62500" name="adj2"/>
                <a:gd fmla="val 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Yes</a:t>
              </a:r>
              <a:endParaRPr/>
            </a:p>
          </p:txBody>
        </p:sp>
      </p:grpSp>
      <p:sp>
        <p:nvSpPr>
          <p:cNvPr id="840" name="Google Shape;840;p80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841" name="Google Shape;841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81"/>
          <p:cNvSpPr txBox="1"/>
          <p:nvPr/>
        </p:nvSpPr>
        <p:spPr>
          <a:xfrm>
            <a:off x="1375000" y="3252575"/>
            <a:ext cx="6001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Bootstrap: </a:t>
            </a:r>
            <a:r>
              <a:rPr lang="en" sz="1600">
                <a:solidFill>
                  <a:schemeClr val="dk2"/>
                </a:solidFill>
              </a:rPr>
              <a:t>Ziehen N Samples mit Zurücklegen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accent1"/>
                </a:solidFill>
              </a:rPr>
              <a:t>“In-the-bag”</a:t>
            </a:r>
            <a:r>
              <a:rPr lang="en" sz="1600">
                <a:solidFill>
                  <a:schemeClr val="dk2"/>
                </a:solidFill>
              </a:rPr>
              <a:t>:  Generierung des Entscheidungsbaums 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rgbClr val="FF0000"/>
                </a:solidFill>
              </a:rPr>
              <a:t>“Out-of-bag”</a:t>
            </a:r>
            <a:r>
              <a:rPr lang="en" sz="1600">
                <a:solidFill>
                  <a:schemeClr val="dk2"/>
                </a:solidFill>
              </a:rPr>
              <a:t>: Berechnung des Vorhersagefehlers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Ungefähr 1/3 aller Samples sind OOB; (1-1/N)</a:t>
            </a:r>
            <a:r>
              <a:rPr baseline="30000" lang="en" sz="1600">
                <a:solidFill>
                  <a:schemeClr val="dk2"/>
                </a:solidFill>
              </a:rPr>
              <a:t>N</a:t>
            </a:r>
            <a:r>
              <a:rPr lang="en" sz="1600">
                <a:solidFill>
                  <a:schemeClr val="dk2"/>
                </a:solidFill>
              </a:rPr>
              <a:t> =e</a:t>
            </a:r>
            <a:r>
              <a:rPr baseline="30000" lang="en" sz="1600">
                <a:solidFill>
                  <a:schemeClr val="dk2"/>
                </a:solidFill>
              </a:rPr>
              <a:t>-1</a:t>
            </a:r>
            <a:r>
              <a:rPr lang="en" sz="1600">
                <a:solidFill>
                  <a:schemeClr val="dk2"/>
                </a:solidFill>
              </a:rPr>
              <a:t>=0.368  </a:t>
            </a:r>
            <a:endParaRPr sz="1600">
              <a:solidFill>
                <a:schemeClr val="dk2"/>
              </a:solidFill>
            </a:endParaRPr>
          </a:p>
        </p:txBody>
      </p:sp>
      <p:grpSp>
        <p:nvGrpSpPr>
          <p:cNvPr id="847" name="Google Shape;847;p81"/>
          <p:cNvGrpSpPr/>
          <p:nvPr/>
        </p:nvGrpSpPr>
        <p:grpSpPr>
          <a:xfrm>
            <a:off x="4577239" y="1206039"/>
            <a:ext cx="2021648" cy="1866040"/>
            <a:chOff x="5330254" y="3548050"/>
            <a:chExt cx="1471896" cy="1482749"/>
          </a:xfrm>
        </p:grpSpPr>
        <p:grpSp>
          <p:nvGrpSpPr>
            <p:cNvPr id="848" name="Google Shape;848;p81"/>
            <p:cNvGrpSpPr/>
            <p:nvPr/>
          </p:nvGrpSpPr>
          <p:grpSpPr>
            <a:xfrm>
              <a:off x="5330254" y="3548050"/>
              <a:ext cx="1321896" cy="1482749"/>
              <a:chOff x="5330254" y="3319450"/>
              <a:chExt cx="1321896" cy="1482749"/>
            </a:xfrm>
          </p:grpSpPr>
          <p:pic>
            <p:nvPicPr>
              <p:cNvPr id="849" name="Google Shape;849;p8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330254" y="3319450"/>
                <a:ext cx="1321895" cy="14827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50" name="Google Shape;850;p81"/>
              <p:cNvSpPr txBox="1"/>
              <p:nvPr/>
            </p:nvSpPr>
            <p:spPr>
              <a:xfrm>
                <a:off x="5850175" y="3992150"/>
                <a:ext cx="564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S1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851" name="Google Shape;851;p81"/>
              <p:cNvSpPr txBox="1"/>
              <p:nvPr/>
            </p:nvSpPr>
            <p:spPr>
              <a:xfrm>
                <a:off x="5850175" y="4242875"/>
                <a:ext cx="564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S2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852" name="Google Shape;852;p81"/>
              <p:cNvSpPr txBox="1"/>
              <p:nvPr/>
            </p:nvSpPr>
            <p:spPr>
              <a:xfrm>
                <a:off x="6112375" y="3869275"/>
                <a:ext cx="4968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S5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853" name="Google Shape;853;p81"/>
              <p:cNvSpPr txBox="1"/>
              <p:nvPr/>
            </p:nvSpPr>
            <p:spPr>
              <a:xfrm>
                <a:off x="5688479" y="3591950"/>
                <a:ext cx="564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S4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854" name="Google Shape;854;p81"/>
              <p:cNvSpPr txBox="1"/>
              <p:nvPr/>
            </p:nvSpPr>
            <p:spPr>
              <a:xfrm>
                <a:off x="5558275" y="4049150"/>
                <a:ext cx="4443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S4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855" name="Google Shape;855;p81"/>
              <p:cNvSpPr txBox="1"/>
              <p:nvPr/>
            </p:nvSpPr>
            <p:spPr>
              <a:xfrm>
                <a:off x="5705300" y="3793075"/>
                <a:ext cx="564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S6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856" name="Google Shape;856;p81"/>
              <p:cNvSpPr txBox="1"/>
              <p:nvPr/>
            </p:nvSpPr>
            <p:spPr>
              <a:xfrm>
                <a:off x="6088150" y="4134825"/>
                <a:ext cx="564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S1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857" name="Google Shape;857;p81"/>
              <p:cNvSpPr txBox="1"/>
              <p:nvPr/>
            </p:nvSpPr>
            <p:spPr>
              <a:xfrm>
                <a:off x="5936350" y="3611075"/>
                <a:ext cx="564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S8</a:t>
                </a:r>
                <a:endParaRPr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858" name="Google Shape;858;p81"/>
            <p:cNvSpPr txBox="1"/>
            <p:nvPr/>
          </p:nvSpPr>
          <p:spPr>
            <a:xfrm>
              <a:off x="6238150" y="3659400"/>
              <a:ext cx="5640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S3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59" name="Google Shape;859;p81"/>
            <p:cNvSpPr txBox="1"/>
            <p:nvPr/>
          </p:nvSpPr>
          <p:spPr>
            <a:xfrm>
              <a:off x="6238150" y="4703075"/>
              <a:ext cx="5640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S7</a:t>
              </a: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860" name="Google Shape;860;p81"/>
          <p:cNvGrpSpPr/>
          <p:nvPr/>
        </p:nvGrpSpPr>
        <p:grpSpPr>
          <a:xfrm>
            <a:off x="1600261" y="1207429"/>
            <a:ext cx="1916781" cy="1866081"/>
            <a:chOff x="5822500" y="103950"/>
            <a:chExt cx="1693419" cy="1688150"/>
          </a:xfrm>
        </p:grpSpPr>
        <p:pic>
          <p:nvPicPr>
            <p:cNvPr id="861" name="Google Shape;861;p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22500" y="103950"/>
              <a:ext cx="1693419" cy="1688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2" name="Google Shape;862;p81"/>
            <p:cNvSpPr/>
            <p:nvPr/>
          </p:nvSpPr>
          <p:spPr>
            <a:xfrm>
              <a:off x="6320800" y="966950"/>
              <a:ext cx="819600" cy="4002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81"/>
            <p:cNvSpPr/>
            <p:nvPr/>
          </p:nvSpPr>
          <p:spPr>
            <a:xfrm>
              <a:off x="6255400" y="966950"/>
              <a:ext cx="434100" cy="348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81"/>
            <p:cNvSpPr/>
            <p:nvPr/>
          </p:nvSpPr>
          <p:spPr>
            <a:xfrm>
              <a:off x="6911650" y="862500"/>
              <a:ext cx="298200" cy="4002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81"/>
            <p:cNvSpPr txBox="1"/>
            <p:nvPr/>
          </p:nvSpPr>
          <p:spPr>
            <a:xfrm>
              <a:off x="6255401" y="990050"/>
              <a:ext cx="4857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S7</a:t>
              </a:r>
              <a:endParaRPr sz="1300"/>
            </a:p>
          </p:txBody>
        </p:sp>
        <p:sp>
          <p:nvSpPr>
            <p:cNvPr id="866" name="Google Shape;866;p81"/>
            <p:cNvSpPr txBox="1"/>
            <p:nvPr/>
          </p:nvSpPr>
          <p:spPr>
            <a:xfrm>
              <a:off x="6672243" y="1016822"/>
              <a:ext cx="5376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S2</a:t>
              </a:r>
              <a:endParaRPr sz="1300"/>
            </a:p>
          </p:txBody>
        </p:sp>
        <p:sp>
          <p:nvSpPr>
            <p:cNvPr id="867" name="Google Shape;867;p81"/>
            <p:cNvSpPr txBox="1"/>
            <p:nvPr/>
          </p:nvSpPr>
          <p:spPr>
            <a:xfrm>
              <a:off x="6858801" y="916202"/>
              <a:ext cx="4341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S3</a:t>
              </a:r>
              <a:endParaRPr sz="1200"/>
            </a:p>
          </p:txBody>
        </p:sp>
        <p:sp>
          <p:nvSpPr>
            <p:cNvPr id="868" name="Google Shape;868;p81"/>
            <p:cNvSpPr txBox="1"/>
            <p:nvPr/>
          </p:nvSpPr>
          <p:spPr>
            <a:xfrm>
              <a:off x="6454826" y="1085350"/>
              <a:ext cx="4857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S1</a:t>
              </a:r>
              <a:endParaRPr sz="1300"/>
            </a:p>
          </p:txBody>
        </p:sp>
        <p:sp>
          <p:nvSpPr>
            <p:cNvPr id="869" name="Google Shape;869;p81"/>
            <p:cNvSpPr txBox="1"/>
            <p:nvPr/>
          </p:nvSpPr>
          <p:spPr>
            <a:xfrm>
              <a:off x="6445761" y="809400"/>
              <a:ext cx="4341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S8</a:t>
              </a:r>
              <a:endParaRPr sz="1300"/>
            </a:p>
          </p:txBody>
        </p:sp>
        <p:sp>
          <p:nvSpPr>
            <p:cNvPr id="870" name="Google Shape;870;p81"/>
            <p:cNvSpPr txBox="1"/>
            <p:nvPr/>
          </p:nvSpPr>
          <p:spPr>
            <a:xfrm>
              <a:off x="6186540" y="807509"/>
              <a:ext cx="4341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S4</a:t>
              </a:r>
              <a:endParaRPr sz="1300"/>
            </a:p>
          </p:txBody>
        </p:sp>
        <p:sp>
          <p:nvSpPr>
            <p:cNvPr id="871" name="Google Shape;871;p81"/>
            <p:cNvSpPr txBox="1"/>
            <p:nvPr/>
          </p:nvSpPr>
          <p:spPr>
            <a:xfrm>
              <a:off x="6858801" y="660643"/>
              <a:ext cx="4857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S5</a:t>
              </a:r>
              <a:endParaRPr sz="1300"/>
            </a:p>
          </p:txBody>
        </p:sp>
        <p:sp>
          <p:nvSpPr>
            <p:cNvPr id="872" name="Google Shape;872;p81"/>
            <p:cNvSpPr txBox="1"/>
            <p:nvPr/>
          </p:nvSpPr>
          <p:spPr>
            <a:xfrm>
              <a:off x="6684970" y="821302"/>
              <a:ext cx="4857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S6</a:t>
              </a:r>
              <a:endParaRPr sz="1300"/>
            </a:p>
          </p:txBody>
        </p:sp>
      </p:grpSp>
      <p:sp>
        <p:nvSpPr>
          <p:cNvPr id="873" name="Google Shape;873;p81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Bootstrap, In-the-Bag and Out-of-Bag</a:t>
            </a:r>
            <a:endParaRPr/>
          </a:p>
        </p:txBody>
      </p:sp>
      <p:sp>
        <p:nvSpPr>
          <p:cNvPr id="874" name="Google Shape;874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82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OOB Fehler</a:t>
            </a:r>
            <a:endParaRPr/>
          </a:p>
        </p:txBody>
      </p:sp>
      <p:sp>
        <p:nvSpPr>
          <p:cNvPr id="880" name="Google Shape;880;p8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Nehme alle Bäume die nicht zum Trainieren eines OOB Samples verwendet wurden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Nehme den </a:t>
            </a:r>
            <a:r>
              <a:rPr lang="en"/>
              <a:t>Mehrheitsentscheid all dieser Bäume und vergleiche ihn mit dem wahren Wert des OOB Samples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Wiederhole die Schritte 1. und 2. für alle OOB Samples und berechne den Mittelwert</a:t>
            </a:r>
            <a:endParaRPr/>
          </a:p>
        </p:txBody>
      </p:sp>
      <p:sp>
        <p:nvSpPr>
          <p:cNvPr id="881" name="Google Shape;881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2" name="Google Shape;88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2" y="517525"/>
            <a:ext cx="4443574" cy="20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575" y="2763725"/>
            <a:ext cx="3254600" cy="205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3"/>
          <p:cNvSpPr txBox="1"/>
          <p:nvPr/>
        </p:nvSpPr>
        <p:spPr>
          <a:xfrm>
            <a:off x="1576650" y="3574675"/>
            <a:ext cx="62127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600">
                <a:solidFill>
                  <a:schemeClr val="dk2"/>
                </a:solidFill>
              </a:rPr>
              <a:t>Wenn </a:t>
            </a:r>
            <a:r>
              <a:rPr b="1" lang="en" sz="1700">
                <a:solidFill>
                  <a:schemeClr val="dk2"/>
                </a:solidFill>
              </a:rPr>
              <a:t>X</a:t>
            </a:r>
            <a:r>
              <a:rPr b="1" baseline="-25000" lang="en" sz="1700">
                <a:solidFill>
                  <a:schemeClr val="dk2"/>
                </a:solidFill>
              </a:rPr>
              <a:t>j</a:t>
            </a:r>
            <a:r>
              <a:rPr lang="en" sz="1600">
                <a:solidFill>
                  <a:schemeClr val="dk2"/>
                </a:solidFill>
              </a:rPr>
              <a:t> wichtig ist, dann sollte </a:t>
            </a:r>
            <a:r>
              <a:rPr b="1" lang="en" sz="1600">
                <a:solidFill>
                  <a:srgbClr val="9E9E9E"/>
                </a:solidFill>
              </a:rPr>
              <a:t>P</a:t>
            </a:r>
            <a:r>
              <a:rPr b="1" baseline="-25000" lang="en" sz="1600">
                <a:solidFill>
                  <a:srgbClr val="9E9E9E"/>
                </a:solidFill>
              </a:rPr>
              <a:t>m</a:t>
            </a:r>
            <a:r>
              <a:rPr b="1" baseline="-25000" lang="en" sz="1600">
                <a:solidFill>
                  <a:schemeClr val="dk2"/>
                </a:solidFill>
              </a:rPr>
              <a:t>  </a:t>
            </a:r>
            <a:r>
              <a:rPr lang="en" sz="1600">
                <a:solidFill>
                  <a:schemeClr val="dk2"/>
                </a:solidFill>
              </a:rPr>
              <a:t>grösser als </a:t>
            </a:r>
            <a:r>
              <a:rPr b="1" lang="en" sz="1600">
                <a:solidFill>
                  <a:srgbClr val="FF0000"/>
                </a:solidFill>
              </a:rPr>
              <a:t>E</a:t>
            </a:r>
            <a:r>
              <a:rPr b="1" baseline="-25000" lang="en" sz="1600">
                <a:solidFill>
                  <a:srgbClr val="FF0000"/>
                </a:solidFill>
              </a:rPr>
              <a:t>m</a:t>
            </a:r>
            <a:r>
              <a:rPr b="1" baseline="-25000" lang="en" sz="1600">
                <a:solidFill>
                  <a:schemeClr val="dk2"/>
                </a:solidFill>
              </a:rPr>
              <a:t> </a:t>
            </a:r>
            <a:r>
              <a:rPr lang="en" sz="1600">
                <a:solidFill>
                  <a:schemeClr val="dk2"/>
                </a:solidFill>
              </a:rPr>
              <a:t>sein!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Variable Importance: (stand.) Durchschnitt über alle </a:t>
            </a:r>
            <a:r>
              <a:rPr b="1" lang="en" sz="1600">
                <a:solidFill>
                  <a:srgbClr val="9E9E9E"/>
                </a:solidFill>
              </a:rPr>
              <a:t>P</a:t>
            </a:r>
            <a:r>
              <a:rPr b="1" baseline="-25000" lang="en" sz="1600">
                <a:solidFill>
                  <a:srgbClr val="9E9E9E"/>
                </a:solidFill>
              </a:rPr>
              <a:t>m</a:t>
            </a:r>
            <a:r>
              <a:rPr lang="en" sz="1600">
                <a:solidFill>
                  <a:schemeClr val="dk2"/>
                </a:solidFill>
              </a:rPr>
              <a:t>- </a:t>
            </a:r>
            <a:r>
              <a:rPr b="1" lang="en" sz="1600">
                <a:solidFill>
                  <a:srgbClr val="FF0000"/>
                </a:solidFill>
              </a:rPr>
              <a:t>E</a:t>
            </a:r>
            <a:r>
              <a:rPr b="1" baseline="-25000" lang="en" sz="1600">
                <a:solidFill>
                  <a:srgbClr val="FF0000"/>
                </a:solidFill>
              </a:rPr>
              <a:t>m</a:t>
            </a:r>
            <a:endParaRPr sz="1600">
              <a:solidFill>
                <a:srgbClr val="FF0000"/>
              </a:solidFill>
            </a:endParaRPr>
          </a:p>
        </p:txBody>
      </p:sp>
      <p:graphicFrame>
        <p:nvGraphicFramePr>
          <p:cNvPr id="889" name="Google Shape;889;p83"/>
          <p:cNvGraphicFramePr/>
          <p:nvPr/>
        </p:nvGraphicFramePr>
        <p:xfrm>
          <a:off x="2401225" y="13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{7B8C25E3-8322-446D-89EB-B730B2CFCD6C}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5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35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320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890" name="Google Shape;890;p83"/>
          <p:cNvSpPr txBox="1"/>
          <p:nvPr/>
        </p:nvSpPr>
        <p:spPr>
          <a:xfrm>
            <a:off x="3193275" y="879350"/>
            <a:ext cx="42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0000"/>
                </a:solidFill>
              </a:rPr>
              <a:t>X</a:t>
            </a:r>
            <a:r>
              <a:rPr b="1" baseline="-25000" lang="en" sz="1800">
                <a:solidFill>
                  <a:srgbClr val="FF0000"/>
                </a:solidFill>
              </a:rPr>
              <a:t>j</a:t>
            </a:r>
            <a:endParaRPr b="1" baseline="-25000" sz="1800">
              <a:solidFill>
                <a:srgbClr val="FF0000"/>
              </a:solidFill>
            </a:endParaRPr>
          </a:p>
        </p:txBody>
      </p:sp>
      <p:sp>
        <p:nvSpPr>
          <p:cNvPr id="891" name="Google Shape;891;p83"/>
          <p:cNvSpPr txBox="1"/>
          <p:nvPr/>
        </p:nvSpPr>
        <p:spPr>
          <a:xfrm>
            <a:off x="2496775" y="2612675"/>
            <a:ext cx="167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OOB error (</a:t>
            </a:r>
            <a:r>
              <a:rPr b="1" lang="en" sz="1500">
                <a:solidFill>
                  <a:srgbClr val="FF0000"/>
                </a:solidFill>
              </a:rPr>
              <a:t>E</a:t>
            </a:r>
            <a:r>
              <a:rPr b="1" baseline="-25000" lang="en" sz="1500">
                <a:solidFill>
                  <a:srgbClr val="FF0000"/>
                </a:solidFill>
              </a:rPr>
              <a:t>m</a:t>
            </a:r>
            <a:r>
              <a:rPr b="1" lang="en" sz="1500">
                <a:solidFill>
                  <a:srgbClr val="FF0000"/>
                </a:solidFill>
              </a:rPr>
              <a:t>)</a:t>
            </a:r>
            <a:r>
              <a:rPr b="1" baseline="-25000" lang="en" sz="1500">
                <a:solidFill>
                  <a:srgbClr val="FF0000"/>
                </a:solidFill>
              </a:rPr>
              <a:t> </a:t>
            </a:r>
            <a:endParaRPr baseline="-25000"/>
          </a:p>
        </p:txBody>
      </p:sp>
      <p:graphicFrame>
        <p:nvGraphicFramePr>
          <p:cNvPr id="892" name="Google Shape;892;p83"/>
          <p:cNvGraphicFramePr/>
          <p:nvPr/>
        </p:nvGraphicFramePr>
        <p:xfrm>
          <a:off x="5017900" y="138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{7B8C25E3-8322-446D-89EB-B730B2CFCD6C}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5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DDDDD"/>
                        </a:gs>
                        <a:gs pos="100000">
                          <a:srgbClr val="919191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35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DDDDD"/>
                        </a:gs>
                        <a:gs pos="100000">
                          <a:srgbClr val="919191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320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DDDDD"/>
                        </a:gs>
                        <a:gs pos="100000">
                          <a:srgbClr val="919191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893" name="Google Shape;893;p83"/>
          <p:cNvSpPr txBox="1"/>
          <p:nvPr/>
        </p:nvSpPr>
        <p:spPr>
          <a:xfrm>
            <a:off x="5783600" y="898275"/>
            <a:ext cx="42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E9E9E"/>
                </a:solidFill>
              </a:rPr>
              <a:t>X</a:t>
            </a:r>
            <a:r>
              <a:rPr b="1" baseline="-25000" lang="en" sz="1800">
                <a:solidFill>
                  <a:srgbClr val="9E9E9E"/>
                </a:solidFill>
              </a:rPr>
              <a:t>j</a:t>
            </a:r>
            <a:endParaRPr b="1" baseline="-25000" sz="1800">
              <a:solidFill>
                <a:srgbClr val="9E9E9E"/>
              </a:solidFill>
            </a:endParaRPr>
          </a:p>
        </p:txBody>
      </p:sp>
      <p:sp>
        <p:nvSpPr>
          <p:cNvPr id="894" name="Google Shape;894;p83"/>
          <p:cNvSpPr txBox="1"/>
          <p:nvPr/>
        </p:nvSpPr>
        <p:spPr>
          <a:xfrm rot="-5400000">
            <a:off x="1252075" y="1740538"/>
            <a:ext cx="1492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Out-the-bag m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95" name="Google Shape;895;p83"/>
          <p:cNvSpPr txBox="1"/>
          <p:nvPr/>
        </p:nvSpPr>
        <p:spPr>
          <a:xfrm>
            <a:off x="5132750" y="2639250"/>
            <a:ext cx="158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E9E9E"/>
                </a:solidFill>
              </a:rPr>
              <a:t>OOB error (P</a:t>
            </a:r>
            <a:r>
              <a:rPr b="1" baseline="-25000" lang="en" sz="1500">
                <a:solidFill>
                  <a:srgbClr val="9E9E9E"/>
                </a:solidFill>
              </a:rPr>
              <a:t>m</a:t>
            </a:r>
            <a:r>
              <a:rPr b="1" lang="en" sz="1500">
                <a:solidFill>
                  <a:srgbClr val="9E9E9E"/>
                </a:solidFill>
              </a:rPr>
              <a:t>)</a:t>
            </a:r>
            <a:r>
              <a:rPr b="1" baseline="-25000" lang="en" sz="1500">
                <a:solidFill>
                  <a:srgbClr val="9E9E9E"/>
                </a:solidFill>
              </a:rPr>
              <a:t>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896" name="Google Shape;896;p83"/>
          <p:cNvSpPr/>
          <p:nvPr/>
        </p:nvSpPr>
        <p:spPr>
          <a:xfrm>
            <a:off x="4048725" y="821475"/>
            <a:ext cx="796800" cy="4155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83"/>
          <p:cNvSpPr txBox="1"/>
          <p:nvPr/>
        </p:nvSpPr>
        <p:spPr>
          <a:xfrm>
            <a:off x="3938025" y="374225"/>
            <a:ext cx="119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Permute </a:t>
            </a:r>
            <a:r>
              <a:rPr b="1" lang="en" sz="1600"/>
              <a:t>X</a:t>
            </a:r>
            <a:r>
              <a:rPr b="1" baseline="-25000" lang="en" sz="1600"/>
              <a:t>j</a:t>
            </a:r>
            <a:endParaRPr b="1" baseline="-25000" sz="1600"/>
          </a:p>
        </p:txBody>
      </p:sp>
      <p:sp>
        <p:nvSpPr>
          <p:cNvPr id="898" name="Google Shape;898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9" name="Google Shape;899;p83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Importance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25" y="1225875"/>
            <a:ext cx="2351625" cy="5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100" y="934875"/>
            <a:ext cx="4605877" cy="3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4887" y="1692375"/>
            <a:ext cx="5334225" cy="3451125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8" name="Google Shape;908;p8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- CORIS Beispiel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85"/>
          <p:cNvSpPr txBox="1"/>
          <p:nvPr/>
        </p:nvSpPr>
        <p:spPr>
          <a:xfrm>
            <a:off x="6583300" y="3244050"/>
            <a:ext cx="2502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Bessere Bäume bekommen mehr Gewicht in der Klassifikation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14" name="Google Shape;914;p85"/>
          <p:cNvSpPr/>
          <p:nvPr/>
        </p:nvSpPr>
        <p:spPr>
          <a:xfrm>
            <a:off x="66430" y="291162"/>
            <a:ext cx="4352254" cy="8483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5" name="Google Shape;915;p85"/>
          <p:cNvGrpSpPr/>
          <p:nvPr/>
        </p:nvGrpSpPr>
        <p:grpSpPr>
          <a:xfrm>
            <a:off x="3213284" y="209025"/>
            <a:ext cx="3137868" cy="3987200"/>
            <a:chOff x="3213284" y="209025"/>
            <a:chExt cx="3137868" cy="3987200"/>
          </a:xfrm>
        </p:grpSpPr>
        <p:sp>
          <p:nvSpPr>
            <p:cNvPr id="916" name="Google Shape;916;p85"/>
            <p:cNvSpPr txBox="1"/>
            <p:nvPr/>
          </p:nvSpPr>
          <p:spPr>
            <a:xfrm>
              <a:off x="3408375" y="3149525"/>
              <a:ext cx="27477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Jeder Baum berücksichtigt die Fehler des vorhergehenden Baumes (Gewichtung der Datenpunkte)</a:t>
              </a:r>
              <a:endParaRPr>
                <a:solidFill>
                  <a:schemeClr val="dk2"/>
                </a:solidFill>
              </a:endParaRPr>
            </a:p>
          </p:txBody>
        </p:sp>
        <p:pic>
          <p:nvPicPr>
            <p:cNvPr id="917" name="Google Shape;917;p8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13284" y="209025"/>
              <a:ext cx="3137868" cy="298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18" name="Google Shape;91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9800" y="778422"/>
            <a:ext cx="2621950" cy="20774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9" name="Google Shape;919;p85"/>
          <p:cNvGrpSpPr/>
          <p:nvPr/>
        </p:nvGrpSpPr>
        <p:grpSpPr>
          <a:xfrm>
            <a:off x="0" y="872342"/>
            <a:ext cx="3465000" cy="4271158"/>
            <a:chOff x="0" y="872342"/>
            <a:chExt cx="3465000" cy="4271158"/>
          </a:xfrm>
        </p:grpSpPr>
        <p:sp>
          <p:nvSpPr>
            <p:cNvPr id="920" name="Google Shape;920;p85"/>
            <p:cNvSpPr txBox="1"/>
            <p:nvPr/>
          </p:nvSpPr>
          <p:spPr>
            <a:xfrm>
              <a:off x="252788" y="3244050"/>
              <a:ext cx="2674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AdaBoost kombiniert viele</a:t>
              </a:r>
              <a:endParaRPr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Bäume (*) (“schwache Lerner”)</a:t>
              </a:r>
              <a:endParaRPr>
                <a:solidFill>
                  <a:schemeClr val="dk2"/>
                </a:solidFill>
              </a:endParaRPr>
            </a:p>
          </p:txBody>
        </p:sp>
        <p:pic>
          <p:nvPicPr>
            <p:cNvPr id="921" name="Google Shape;921;p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1013" y="872342"/>
              <a:ext cx="2817774" cy="22458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2" name="Google Shape;922;p85"/>
            <p:cNvSpPr txBox="1"/>
            <p:nvPr/>
          </p:nvSpPr>
          <p:spPr>
            <a:xfrm>
              <a:off x="0" y="4774200"/>
              <a:ext cx="3465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</a:rPr>
                <a:t>* AdaBoost verwendet “Stümpfe”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sp>
        <p:nvSpPr>
          <p:cNvPr id="923" name="Google Shape;923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4" name="Google Shape;924;p8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86"/>
          <p:cNvSpPr/>
          <p:nvPr/>
        </p:nvSpPr>
        <p:spPr>
          <a:xfrm>
            <a:off x="66430" y="291162"/>
            <a:ext cx="43524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0" name="Google Shape;93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25" y="934999"/>
            <a:ext cx="7233425" cy="297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1" name="Google Shape;931;p86"/>
          <p:cNvGrpSpPr/>
          <p:nvPr/>
        </p:nvGrpSpPr>
        <p:grpSpPr>
          <a:xfrm>
            <a:off x="4377400" y="2924125"/>
            <a:ext cx="4922925" cy="712575"/>
            <a:chOff x="4377400" y="2924125"/>
            <a:chExt cx="4922925" cy="712575"/>
          </a:xfrm>
        </p:grpSpPr>
        <p:cxnSp>
          <p:nvCxnSpPr>
            <p:cNvPr id="932" name="Google Shape;932;p86"/>
            <p:cNvCxnSpPr/>
            <p:nvPr/>
          </p:nvCxnSpPr>
          <p:spPr>
            <a:xfrm rot="10800000">
              <a:off x="4377400" y="3124225"/>
              <a:ext cx="5295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33" name="Google Shape;933;p86"/>
            <p:cNvSpPr txBox="1"/>
            <p:nvPr/>
          </p:nvSpPr>
          <p:spPr>
            <a:xfrm>
              <a:off x="4999000" y="2924125"/>
              <a:ext cx="2853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grosser Fehler, kleines alpha</a:t>
              </a:r>
              <a:endParaRPr>
                <a:solidFill>
                  <a:srgbClr val="FF0000"/>
                </a:solidFill>
              </a:endParaRPr>
            </a:p>
          </p:txBody>
        </p:sp>
        <p:cxnSp>
          <p:nvCxnSpPr>
            <p:cNvPr id="934" name="Google Shape;934;p86"/>
            <p:cNvCxnSpPr/>
            <p:nvPr/>
          </p:nvCxnSpPr>
          <p:spPr>
            <a:xfrm rot="10800000">
              <a:off x="5871325" y="3402950"/>
              <a:ext cx="529500" cy="0"/>
            </a:xfrm>
            <a:prstGeom prst="straightConnector1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35" name="Google Shape;935;p86"/>
            <p:cNvSpPr txBox="1"/>
            <p:nvPr/>
          </p:nvSpPr>
          <p:spPr>
            <a:xfrm>
              <a:off x="6400825" y="3236500"/>
              <a:ext cx="2899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00FF"/>
                  </a:solidFill>
                </a:rPr>
                <a:t>f</a:t>
              </a:r>
              <a:r>
                <a:rPr lang="en">
                  <a:solidFill>
                    <a:srgbClr val="9900FF"/>
                  </a:solidFill>
                </a:rPr>
                <a:t>alsch klassifiziert; mehr Gewicht</a:t>
              </a:r>
              <a:endParaRPr>
                <a:solidFill>
                  <a:srgbClr val="9900FF"/>
                </a:solidFill>
              </a:endParaRPr>
            </a:p>
          </p:txBody>
        </p:sp>
      </p:grpSp>
      <p:sp>
        <p:nvSpPr>
          <p:cNvPr id="936" name="Google Shape;936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7" name="Google Shape;937;p86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Google Shape;94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225" y="760050"/>
            <a:ext cx="4350976" cy="691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225" y="1603488"/>
            <a:ext cx="4680810" cy="3387613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5" name="Google Shape;945;p87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 - CORIS Beispiel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/>
        </p:nvSpPr>
        <p:spPr>
          <a:xfrm>
            <a:off x="4701725" y="2821025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4"/>
          <p:cNvSpPr txBox="1"/>
          <p:nvPr/>
        </p:nvSpPr>
        <p:spPr>
          <a:xfrm>
            <a:off x="1951075" y="4550100"/>
            <a:ext cx="8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72" name="Google Shape;172;p34"/>
          <p:cNvGrpSpPr/>
          <p:nvPr/>
        </p:nvGrpSpPr>
        <p:grpSpPr>
          <a:xfrm>
            <a:off x="261025" y="755700"/>
            <a:ext cx="4219500" cy="4215200"/>
            <a:chOff x="261025" y="755700"/>
            <a:chExt cx="4219500" cy="4215200"/>
          </a:xfrm>
        </p:grpSpPr>
        <p:grpSp>
          <p:nvGrpSpPr>
            <p:cNvPr id="173" name="Google Shape;173;p34"/>
            <p:cNvGrpSpPr/>
            <p:nvPr/>
          </p:nvGrpSpPr>
          <p:grpSpPr>
            <a:xfrm>
              <a:off x="261025" y="3277700"/>
              <a:ext cx="4219500" cy="1693200"/>
              <a:chOff x="261025" y="3277700"/>
              <a:chExt cx="4219500" cy="1693200"/>
            </a:xfrm>
          </p:grpSpPr>
          <p:sp>
            <p:nvSpPr>
              <p:cNvPr id="174" name="Google Shape;174;p34"/>
              <p:cNvSpPr txBox="1"/>
              <p:nvPr/>
            </p:nvSpPr>
            <p:spPr>
              <a:xfrm>
                <a:off x="261025" y="3277700"/>
                <a:ext cx="4219500" cy="169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-31750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Char char="●"/>
                </a:pPr>
                <a:r>
                  <a:rPr lang="en">
                    <a:solidFill>
                      <a:schemeClr val="dk2"/>
                    </a:solidFill>
                  </a:rPr>
                  <a:t>L2 Norm</a:t>
                </a:r>
                <a:endParaRPr>
                  <a:solidFill>
                    <a:schemeClr val="dk2"/>
                  </a:solidFill>
                </a:endParaRPr>
              </a:p>
              <a:p>
                <a:pPr indent="-31750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Char char="●"/>
                </a:pPr>
                <a:r>
                  <a:rPr lang="en">
                    <a:solidFill>
                      <a:schemeClr val="dk2"/>
                    </a:solidFill>
                  </a:rPr>
                  <a:t>Geometrie einer Sphäre</a:t>
                </a:r>
                <a:endParaRPr>
                  <a:solidFill>
                    <a:schemeClr val="dk2"/>
                  </a:solidFill>
                </a:endParaRPr>
              </a:p>
              <a:p>
                <a:pPr indent="-31750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Char char="●"/>
                </a:pPr>
                <a:r>
                  <a:rPr lang="en">
                    <a:solidFill>
                      <a:schemeClr val="dk2"/>
                    </a:solidFill>
                  </a:rPr>
                  <a:t>Kontinuierliche Schrumpfung der Koeffizienten → Keine Variablen Selektion</a:t>
                </a:r>
                <a:endParaRPr>
                  <a:solidFill>
                    <a:schemeClr val="dk2"/>
                  </a:solidFill>
                </a:endParaRPr>
              </a:p>
              <a:p>
                <a:pPr indent="-31750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Char char="●"/>
                </a:pPr>
                <a:r>
                  <a:rPr lang="en">
                    <a:solidFill>
                      <a:schemeClr val="dk2"/>
                    </a:solidFill>
                  </a:rPr>
                  <a:t>Geschlossen Lösung</a:t>
                </a:r>
                <a:endParaRPr>
                  <a:solidFill>
                    <a:schemeClr val="dk2"/>
                  </a:solidFill>
                </a:endParaRPr>
              </a:p>
            </p:txBody>
          </p:sp>
          <p:pic>
            <p:nvPicPr>
              <p:cNvPr descr="\|\beta\|^2_2=\sum_{j=1}^p \beta^2_j \leq c" id="175" name="Google Shape;175;p34" title="MathEquation,#0000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900276" y="3312025"/>
                <a:ext cx="1901250" cy="3160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76" name="Google Shape;176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50" y="755700"/>
              <a:ext cx="2128450" cy="24655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" name="Google Shape;177;p34"/>
          <p:cNvGrpSpPr/>
          <p:nvPr/>
        </p:nvGrpSpPr>
        <p:grpSpPr>
          <a:xfrm>
            <a:off x="4938750" y="728257"/>
            <a:ext cx="4080600" cy="4325468"/>
            <a:chOff x="4938750" y="728257"/>
            <a:chExt cx="4080600" cy="4325468"/>
          </a:xfrm>
        </p:grpSpPr>
        <p:pic>
          <p:nvPicPr>
            <p:cNvPr id="178" name="Google Shape;178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56600" y="728257"/>
              <a:ext cx="2218850" cy="242419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9" name="Google Shape;179;p34"/>
            <p:cNvGrpSpPr/>
            <p:nvPr/>
          </p:nvGrpSpPr>
          <p:grpSpPr>
            <a:xfrm>
              <a:off x="4938750" y="3360525"/>
              <a:ext cx="4080600" cy="1693200"/>
              <a:chOff x="4938750" y="3360525"/>
              <a:chExt cx="4080600" cy="1693200"/>
            </a:xfrm>
          </p:grpSpPr>
          <p:sp>
            <p:nvSpPr>
              <p:cNvPr id="180" name="Google Shape;180;p34"/>
              <p:cNvSpPr txBox="1"/>
              <p:nvPr/>
            </p:nvSpPr>
            <p:spPr>
              <a:xfrm>
                <a:off x="4938750" y="3360525"/>
                <a:ext cx="4080600" cy="169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-31750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Char char="●"/>
                </a:pPr>
                <a:r>
                  <a:rPr lang="en">
                    <a:solidFill>
                      <a:schemeClr val="dk2"/>
                    </a:solidFill>
                  </a:rPr>
                  <a:t>L1 Norm</a:t>
                </a:r>
                <a:endParaRPr>
                  <a:solidFill>
                    <a:schemeClr val="dk2"/>
                  </a:solidFill>
                </a:endParaRPr>
              </a:p>
              <a:p>
                <a:pPr indent="-31750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Char char="●"/>
                </a:pPr>
                <a:r>
                  <a:rPr lang="en">
                    <a:solidFill>
                      <a:schemeClr val="dk2"/>
                    </a:solidFill>
                  </a:rPr>
                  <a:t>Geometrie eines “Diamanten” mit “Ecken”</a:t>
                </a:r>
                <a:endParaRPr>
                  <a:solidFill>
                    <a:schemeClr val="dk2"/>
                  </a:solidFill>
                </a:endParaRPr>
              </a:p>
              <a:p>
                <a:pPr indent="-31750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Char char="●"/>
                </a:pPr>
                <a:r>
                  <a:rPr lang="en">
                    <a:solidFill>
                      <a:schemeClr val="accent1"/>
                    </a:solidFill>
                  </a:rPr>
                  <a:t>Schrumpfung der Koeffizienten + Variablen Selektion</a:t>
                </a:r>
                <a:endParaRPr>
                  <a:solidFill>
                    <a:schemeClr val="accent1"/>
                  </a:solidFill>
                </a:endParaRPr>
              </a:p>
              <a:p>
                <a:pPr indent="-31750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Char char="●"/>
                </a:pPr>
                <a:r>
                  <a:rPr lang="en">
                    <a:solidFill>
                      <a:schemeClr val="dk2"/>
                    </a:solidFill>
                  </a:rPr>
                  <a:t>Keine geschlossene Lösung</a:t>
                </a:r>
                <a:endParaRPr>
                  <a:solidFill>
                    <a:schemeClr val="dk2"/>
                  </a:solidFill>
                </a:endParaRPr>
              </a:p>
            </p:txBody>
          </p:sp>
          <p:pic>
            <p:nvPicPr>
              <p:cNvPr descr="\|\beta\|_1=\sum_{j=1}^p |\beta_j| \leq c" id="181" name="Google Shape;181;p34" title="MathEquation,#00000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256020" y="3416550"/>
                <a:ext cx="1875250" cy="2953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82" name="Google Shape;18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3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Geometrische Betrachtung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88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Spam Daten und Data Mining</a:t>
            </a:r>
            <a:endParaRPr/>
          </a:p>
        </p:txBody>
      </p:sp>
      <p:sp>
        <p:nvSpPr>
          <p:cNvPr id="951" name="Google Shape;951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2" name="Google Shape;95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50" y="2147688"/>
            <a:ext cx="870585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88"/>
          <p:cNvSpPr txBox="1"/>
          <p:nvPr/>
        </p:nvSpPr>
        <p:spPr>
          <a:xfrm>
            <a:off x="550325" y="1234725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88"/>
          <p:cNvSpPr txBox="1"/>
          <p:nvPr>
            <p:ph idx="1" type="body"/>
          </p:nvPr>
        </p:nvSpPr>
        <p:spPr>
          <a:xfrm>
            <a:off x="311700" y="986500"/>
            <a:ext cx="8520600" cy="11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4601 Email-Nachrichten klassifiziert in “spam” oder “email”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Features: relative Häufigkeit (pro Nachricht) von 57 wichtigen Wörtern/Satzzeichen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Ziel: Vorhersage, automatische Spam-Detektor</a:t>
            </a:r>
            <a:endParaRPr/>
          </a:p>
        </p:txBody>
      </p:sp>
      <p:sp>
        <p:nvSpPr>
          <p:cNvPr id="955" name="Google Shape;955;p88"/>
          <p:cNvSpPr txBox="1"/>
          <p:nvPr/>
        </p:nvSpPr>
        <p:spPr>
          <a:xfrm>
            <a:off x="311750" y="3395750"/>
            <a:ext cx="852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# </a:t>
            </a:r>
            <a:r>
              <a:rPr lang="en" sz="1300">
                <a:solidFill>
                  <a:schemeClr val="dk2"/>
                </a:solidFill>
              </a:rPr>
              <a:t>Durchschnittliche relative Häufigkeiten für “spam” und “email” für Wörter/Satzzeichen mit grosser Diskrepanz  </a:t>
            </a:r>
            <a:endParaRPr sz="13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89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Entscheidungsbaum</a:t>
            </a:r>
            <a:endParaRPr/>
          </a:p>
        </p:txBody>
      </p:sp>
      <p:sp>
        <p:nvSpPr>
          <p:cNvPr id="961" name="Google Shape;961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2" name="Google Shape;962;p89"/>
          <p:cNvSpPr txBox="1"/>
          <p:nvPr>
            <p:ph idx="2" type="body"/>
          </p:nvPr>
        </p:nvSpPr>
        <p:spPr>
          <a:xfrm>
            <a:off x="5548550" y="890625"/>
            <a:ext cx="32046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estutzter</a:t>
            </a:r>
            <a:r>
              <a:rPr lang="en"/>
              <a:t> Baum mit 20 Blätter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Falsch-</a:t>
            </a:r>
            <a:r>
              <a:rPr lang="en"/>
              <a:t>Klassifikationsrate</a:t>
            </a:r>
            <a:r>
              <a:rPr lang="en"/>
              <a:t>: 9.6%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Wichtigsten Variablen: 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cf.exclaim: Häufigkeit “!”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wf.remove: Häufigkeit “remove”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caplong: Maximale Länge </a:t>
            </a:r>
            <a:r>
              <a:rPr lang="en"/>
              <a:t>ununterbrochener</a:t>
            </a:r>
            <a:r>
              <a:rPr lang="en"/>
              <a:t> Sequenzen von </a:t>
            </a:r>
            <a:r>
              <a:rPr lang="en"/>
              <a:t>Großbuchstaben</a:t>
            </a:r>
            <a:endParaRPr/>
          </a:p>
        </p:txBody>
      </p:sp>
      <p:pic>
        <p:nvPicPr>
          <p:cNvPr id="963" name="Google Shape;96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64" y="1752425"/>
            <a:ext cx="4687311" cy="3216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4" name="Google Shape;964;p89"/>
          <p:cNvGrpSpPr/>
          <p:nvPr/>
        </p:nvGrpSpPr>
        <p:grpSpPr>
          <a:xfrm>
            <a:off x="411375" y="895450"/>
            <a:ext cx="3954899" cy="744138"/>
            <a:chOff x="411375" y="895450"/>
            <a:chExt cx="3954899" cy="744138"/>
          </a:xfrm>
        </p:grpSpPr>
        <p:pic>
          <p:nvPicPr>
            <p:cNvPr id="965" name="Google Shape;965;p8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1375" y="1245988"/>
              <a:ext cx="2325182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6" name="Google Shape;966;p8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1375" y="895450"/>
              <a:ext cx="3954899" cy="350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7" name="Google Shape;967;p89"/>
          <p:cNvSpPr/>
          <p:nvPr/>
        </p:nvSpPr>
        <p:spPr>
          <a:xfrm>
            <a:off x="394450" y="890625"/>
            <a:ext cx="3982800" cy="74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90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973" name="Google Shape;973;p9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Random Forest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Falsch-Klassifikationsrate: 5.5%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Wichtigsten Variablen: 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cf.exclaim: Häufigkeit “!”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cf.dollar: Häufigkeit “$”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capave: Durchschnittliche Länge ununterbrochener Sequenzen von Großbuchstaben</a:t>
            </a:r>
            <a:endParaRPr/>
          </a:p>
        </p:txBody>
      </p:sp>
      <p:sp>
        <p:nvSpPr>
          <p:cNvPr id="974" name="Google Shape;974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75" name="Google Shape;975;p90"/>
          <p:cNvGrpSpPr/>
          <p:nvPr/>
        </p:nvGrpSpPr>
        <p:grpSpPr>
          <a:xfrm>
            <a:off x="288824" y="1173693"/>
            <a:ext cx="3671784" cy="1151957"/>
            <a:chOff x="288825" y="1173699"/>
            <a:chExt cx="4246801" cy="1564734"/>
          </a:xfrm>
        </p:grpSpPr>
        <p:pic>
          <p:nvPicPr>
            <p:cNvPr id="976" name="Google Shape;976;p9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8825" y="1173699"/>
              <a:ext cx="4246799" cy="101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7" name="Google Shape;977;p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8825" y="2186100"/>
              <a:ext cx="4246801" cy="254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8" name="Google Shape;978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8825" y="2440125"/>
              <a:ext cx="4246800" cy="2983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9" name="Google Shape;979;p90"/>
          <p:cNvSpPr/>
          <p:nvPr/>
        </p:nvSpPr>
        <p:spPr>
          <a:xfrm>
            <a:off x="294225" y="1164950"/>
            <a:ext cx="3671700" cy="1152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0" name="Google Shape;980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825" y="2419950"/>
            <a:ext cx="2643100" cy="260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91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</a:t>
            </a:r>
            <a:endParaRPr/>
          </a:p>
        </p:txBody>
      </p:sp>
      <p:sp>
        <p:nvSpPr>
          <p:cNvPr id="986" name="Google Shape;986;p9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Falsch-Klassifikationsrate: 6.6%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Wichtigsten Variablen: 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cf.exclaim: Häufigkeit “!”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cf.dollar: Häufigkeit “$”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wf.remove: Häufigkeit “remove”</a:t>
            </a:r>
            <a:endParaRPr/>
          </a:p>
        </p:txBody>
      </p:sp>
      <p:sp>
        <p:nvSpPr>
          <p:cNvPr id="987" name="Google Shape;987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8" name="Google Shape;98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24" y="2032725"/>
            <a:ext cx="4473776" cy="264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0450" y="2186475"/>
            <a:ext cx="2245000" cy="14360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0" name="Google Shape;990;p91"/>
          <p:cNvGrpSpPr/>
          <p:nvPr/>
        </p:nvGrpSpPr>
        <p:grpSpPr>
          <a:xfrm>
            <a:off x="308900" y="1222800"/>
            <a:ext cx="4370250" cy="631925"/>
            <a:chOff x="308900" y="994200"/>
            <a:chExt cx="4370250" cy="631925"/>
          </a:xfrm>
        </p:grpSpPr>
        <p:pic>
          <p:nvPicPr>
            <p:cNvPr id="991" name="Google Shape;991;p9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8900" y="994200"/>
              <a:ext cx="4370249" cy="23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2" name="Google Shape;992;p9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8900" y="1386925"/>
              <a:ext cx="4370249" cy="23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3" name="Google Shape;993;p9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08900" y="1233400"/>
              <a:ext cx="4370249" cy="2050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4" name="Google Shape;994;p91"/>
          <p:cNvSpPr/>
          <p:nvPr/>
        </p:nvSpPr>
        <p:spPr>
          <a:xfrm>
            <a:off x="304775" y="1214200"/>
            <a:ext cx="4378500" cy="63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92"/>
          <p:cNvSpPr/>
          <p:nvPr/>
        </p:nvSpPr>
        <p:spPr>
          <a:xfrm>
            <a:off x="4663100" y="3050525"/>
            <a:ext cx="3698700" cy="1444800"/>
          </a:xfrm>
          <a:prstGeom prst="snip1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00" name="Google Shape;1000;p92"/>
          <p:cNvSpPr/>
          <p:nvPr/>
        </p:nvSpPr>
        <p:spPr>
          <a:xfrm>
            <a:off x="572075" y="1010950"/>
            <a:ext cx="6230400" cy="1640100"/>
          </a:xfrm>
          <a:prstGeom prst="snip1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92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Lasso vs ML (AdaBoost, Random Forest) </a:t>
            </a:r>
            <a:endParaRPr/>
          </a:p>
        </p:txBody>
      </p:sp>
      <p:sp>
        <p:nvSpPr>
          <p:cNvPr id="1002" name="Google Shape;1002;p92"/>
          <p:cNvSpPr txBox="1"/>
          <p:nvPr>
            <p:ph idx="4294967295" type="body"/>
          </p:nvPr>
        </p:nvSpPr>
        <p:spPr>
          <a:xfrm>
            <a:off x="381125" y="3419525"/>
            <a:ext cx="3935700" cy="10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p sehr gross, n klein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Funktionenraum linear &amp; sparse 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Beispiel: “Omics” Anwendungen</a:t>
            </a:r>
            <a:endParaRPr sz="1400"/>
          </a:p>
        </p:txBody>
      </p:sp>
      <p:sp>
        <p:nvSpPr>
          <p:cNvPr id="1003" name="Google Shape;1003;p92"/>
          <p:cNvSpPr txBox="1"/>
          <p:nvPr>
            <p:ph idx="4294967295" type="body"/>
          </p:nvPr>
        </p:nvSpPr>
        <p:spPr>
          <a:xfrm>
            <a:off x="4607850" y="3427650"/>
            <a:ext cx="37716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p moderat, n gross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Funktionenraum komplex &amp; unbekannt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Beispiel: Data Mining Anwendungen</a:t>
            </a:r>
            <a:endParaRPr sz="1400"/>
          </a:p>
        </p:txBody>
      </p:sp>
      <p:sp>
        <p:nvSpPr>
          <p:cNvPr id="1004" name="Google Shape;1004;p92"/>
          <p:cNvSpPr txBox="1"/>
          <p:nvPr/>
        </p:nvSpPr>
        <p:spPr>
          <a:xfrm>
            <a:off x="632800" y="1110250"/>
            <a:ext cx="61698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en">
                <a:solidFill>
                  <a:schemeClr val="dk2"/>
                </a:solidFill>
              </a:rPr>
              <a:t>Response als eine Funktion von Input Variablen:Y = F(X</a:t>
            </a:r>
            <a:r>
              <a:rPr baseline="-25000" lang="en">
                <a:solidFill>
                  <a:schemeClr val="dk2"/>
                </a:solidFill>
              </a:rPr>
              <a:t>1</a:t>
            </a:r>
            <a:r>
              <a:rPr lang="en">
                <a:solidFill>
                  <a:schemeClr val="dk2"/>
                </a:solidFill>
              </a:rPr>
              <a:t>,...,X</a:t>
            </a:r>
            <a:r>
              <a:rPr baseline="-25000" lang="en">
                <a:solidFill>
                  <a:schemeClr val="dk2"/>
                </a:solidFill>
              </a:rPr>
              <a:t>p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en">
                <a:solidFill>
                  <a:schemeClr val="dk2"/>
                </a:solidFill>
              </a:rPr>
              <a:t>Sehr gute Vorhersagemethoden</a:t>
            </a:r>
            <a:endParaRPr>
              <a:solidFill>
                <a:schemeClr val="dk2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en">
                <a:solidFill>
                  <a:schemeClr val="dk2"/>
                </a:solidFill>
              </a:rPr>
              <a:t>Trade-off “Goodness-of-Fit” und “Komplexität”</a:t>
            </a:r>
            <a:endParaRPr>
              <a:solidFill>
                <a:schemeClr val="dk2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en">
                <a:solidFill>
                  <a:schemeClr val="dk2"/>
                </a:solidFill>
              </a:rPr>
              <a:t>Methoden ermöglichen Variablen Selektion/Priorisierung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05" name="Google Shape;1005;p92"/>
          <p:cNvSpPr txBox="1"/>
          <p:nvPr/>
        </p:nvSpPr>
        <p:spPr>
          <a:xfrm>
            <a:off x="455900" y="3073550"/>
            <a:ext cx="29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Lasso besonders geeignet…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06" name="Google Shape;1006;p92"/>
          <p:cNvSpPr txBox="1"/>
          <p:nvPr/>
        </p:nvSpPr>
        <p:spPr>
          <a:xfrm>
            <a:off x="4663100" y="3073550"/>
            <a:ext cx="320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ML</a:t>
            </a:r>
            <a:r>
              <a:rPr lang="en">
                <a:solidFill>
                  <a:schemeClr val="dk2"/>
                </a:solidFill>
              </a:rPr>
              <a:t> besonders geeignet…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07" name="Google Shape;1007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8" name="Google Shape;1008;p92"/>
          <p:cNvSpPr/>
          <p:nvPr/>
        </p:nvSpPr>
        <p:spPr>
          <a:xfrm>
            <a:off x="472100" y="3050525"/>
            <a:ext cx="3698700" cy="1444800"/>
          </a:xfrm>
          <a:prstGeom prst="snip1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9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Hochdimensionales Feature Assessment</a:t>
            </a:r>
            <a:endParaRPr/>
          </a:p>
        </p:txBody>
      </p:sp>
      <p:sp>
        <p:nvSpPr>
          <p:cNvPr id="1014" name="Google Shape;1014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9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 versus Feature Assessment</a:t>
            </a:r>
            <a:endParaRPr/>
          </a:p>
        </p:txBody>
      </p:sp>
      <p:sp>
        <p:nvSpPr>
          <p:cNvPr id="1020" name="Google Shape;1020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21" name="Google Shape;1021;p94"/>
          <p:cNvGrpSpPr/>
          <p:nvPr/>
        </p:nvGrpSpPr>
        <p:grpSpPr>
          <a:xfrm>
            <a:off x="5086471" y="875286"/>
            <a:ext cx="3046919" cy="3052581"/>
            <a:chOff x="4297650" y="722858"/>
            <a:chExt cx="2949583" cy="2954492"/>
          </a:xfrm>
        </p:grpSpPr>
        <p:cxnSp>
          <p:nvCxnSpPr>
            <p:cNvPr id="1022" name="Google Shape;1022;p94"/>
            <p:cNvCxnSpPr/>
            <p:nvPr/>
          </p:nvCxnSpPr>
          <p:spPr>
            <a:xfrm flipH="1" rot="10800000">
              <a:off x="4754600" y="1548062"/>
              <a:ext cx="1499852" cy="753216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23" name="Google Shape;1023;p94"/>
            <p:cNvCxnSpPr/>
            <p:nvPr/>
          </p:nvCxnSpPr>
          <p:spPr>
            <a:xfrm flipH="1" rot="10800000">
              <a:off x="4782974" y="1995581"/>
              <a:ext cx="1479739" cy="305697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24" name="Google Shape;1024;p94"/>
            <p:cNvCxnSpPr/>
            <p:nvPr/>
          </p:nvCxnSpPr>
          <p:spPr>
            <a:xfrm>
              <a:off x="4778843" y="2301278"/>
              <a:ext cx="1498056" cy="166917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25" name="Google Shape;1025;p94"/>
            <p:cNvCxnSpPr/>
            <p:nvPr/>
          </p:nvCxnSpPr>
          <p:spPr>
            <a:xfrm>
              <a:off x="4766452" y="2301278"/>
              <a:ext cx="1491232" cy="582117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26" name="Google Shape;1026;p94"/>
            <p:cNvCxnSpPr/>
            <p:nvPr/>
          </p:nvCxnSpPr>
          <p:spPr>
            <a:xfrm>
              <a:off x="4767709" y="2301278"/>
              <a:ext cx="1490155" cy="1096935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27" name="Google Shape;1027;p94"/>
            <p:cNvCxnSpPr/>
            <p:nvPr/>
          </p:nvCxnSpPr>
          <p:spPr>
            <a:xfrm flipH="1" rot="10800000">
              <a:off x="4754602" y="1028978"/>
              <a:ext cx="1482000" cy="1272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28" name="Google Shape;1028;p94"/>
            <p:cNvSpPr txBox="1"/>
            <p:nvPr/>
          </p:nvSpPr>
          <p:spPr>
            <a:xfrm>
              <a:off x="4297650" y="2061625"/>
              <a:ext cx="548700" cy="44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X</a:t>
              </a:r>
              <a:r>
                <a:rPr lang="en" sz="1700"/>
                <a:t>             </a:t>
              </a:r>
              <a:endParaRPr sz="1700"/>
            </a:p>
          </p:txBody>
        </p:sp>
        <p:sp>
          <p:nvSpPr>
            <p:cNvPr id="1029" name="Google Shape;1029;p94"/>
            <p:cNvSpPr txBox="1"/>
            <p:nvPr/>
          </p:nvSpPr>
          <p:spPr>
            <a:xfrm>
              <a:off x="6246012" y="722858"/>
              <a:ext cx="975900" cy="44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</a:t>
              </a:r>
              <a:r>
                <a:rPr baseline="-25000" lang="en" sz="1800"/>
                <a:t>1</a:t>
              </a:r>
              <a:endParaRPr baseline="-25000" sz="1800"/>
            </a:p>
          </p:txBody>
        </p:sp>
        <p:sp>
          <p:nvSpPr>
            <p:cNvPr id="1030" name="Google Shape;1030;p94"/>
            <p:cNvSpPr txBox="1"/>
            <p:nvPr/>
          </p:nvSpPr>
          <p:spPr>
            <a:xfrm>
              <a:off x="6271333" y="1264957"/>
              <a:ext cx="975900" cy="44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</a:t>
              </a:r>
              <a:r>
                <a:rPr baseline="-25000" lang="en" sz="1800"/>
                <a:t>2</a:t>
              </a:r>
              <a:endParaRPr baseline="-25000" sz="1800"/>
            </a:p>
          </p:txBody>
        </p:sp>
        <p:sp>
          <p:nvSpPr>
            <p:cNvPr id="1031" name="Google Shape;1031;p94"/>
            <p:cNvSpPr txBox="1"/>
            <p:nvPr/>
          </p:nvSpPr>
          <p:spPr>
            <a:xfrm>
              <a:off x="6279774" y="1753725"/>
              <a:ext cx="461700" cy="44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</a:t>
              </a:r>
              <a:r>
                <a:rPr baseline="-25000" lang="en" sz="1800"/>
                <a:t>3</a:t>
              </a:r>
              <a:endParaRPr baseline="-25000" sz="1800"/>
            </a:p>
          </p:txBody>
        </p:sp>
        <p:sp>
          <p:nvSpPr>
            <p:cNvPr id="1032" name="Google Shape;1032;p94"/>
            <p:cNvSpPr txBox="1"/>
            <p:nvPr/>
          </p:nvSpPr>
          <p:spPr>
            <a:xfrm rot="5400000">
              <a:off x="6072494" y="2626229"/>
              <a:ext cx="969900" cy="44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...</a:t>
              </a:r>
              <a:endParaRPr b="1" sz="1800"/>
            </a:p>
          </p:txBody>
        </p:sp>
        <p:sp>
          <p:nvSpPr>
            <p:cNvPr id="1033" name="Google Shape;1033;p94"/>
            <p:cNvSpPr txBox="1"/>
            <p:nvPr/>
          </p:nvSpPr>
          <p:spPr>
            <a:xfrm>
              <a:off x="6319249" y="3230350"/>
              <a:ext cx="461700" cy="44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</a:t>
              </a:r>
              <a:r>
                <a:rPr baseline="-25000" lang="en" sz="1800"/>
                <a:t>p</a:t>
              </a:r>
              <a:endParaRPr baseline="-25000" sz="1800"/>
            </a:p>
          </p:txBody>
        </p:sp>
      </p:grpSp>
      <p:grpSp>
        <p:nvGrpSpPr>
          <p:cNvPr id="1034" name="Google Shape;1034;p94"/>
          <p:cNvGrpSpPr/>
          <p:nvPr/>
        </p:nvGrpSpPr>
        <p:grpSpPr>
          <a:xfrm>
            <a:off x="1112939" y="910079"/>
            <a:ext cx="3302701" cy="2941439"/>
            <a:chOff x="860007" y="613314"/>
            <a:chExt cx="3149629" cy="3028664"/>
          </a:xfrm>
        </p:grpSpPr>
        <p:grpSp>
          <p:nvGrpSpPr>
            <p:cNvPr id="1035" name="Google Shape;1035;p94"/>
            <p:cNvGrpSpPr/>
            <p:nvPr/>
          </p:nvGrpSpPr>
          <p:grpSpPr>
            <a:xfrm>
              <a:off x="860007" y="613314"/>
              <a:ext cx="3149629" cy="2802718"/>
              <a:chOff x="5026425" y="923288"/>
              <a:chExt cx="3064438" cy="2235201"/>
            </a:xfrm>
          </p:grpSpPr>
          <p:sp>
            <p:nvSpPr>
              <p:cNvPr id="1036" name="Google Shape;1036;p94"/>
              <p:cNvSpPr txBox="1"/>
              <p:nvPr/>
            </p:nvSpPr>
            <p:spPr>
              <a:xfrm>
                <a:off x="5026425" y="1331384"/>
                <a:ext cx="815100" cy="37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X</a:t>
                </a:r>
                <a:r>
                  <a:rPr baseline="-25000" lang="en" sz="1800"/>
                  <a:t>2</a:t>
                </a:r>
                <a:endParaRPr baseline="-25000" sz="1800"/>
              </a:p>
            </p:txBody>
          </p:sp>
          <p:grpSp>
            <p:nvGrpSpPr>
              <p:cNvPr id="1037" name="Google Shape;1037;p94"/>
              <p:cNvGrpSpPr/>
              <p:nvPr/>
            </p:nvGrpSpPr>
            <p:grpSpPr>
              <a:xfrm>
                <a:off x="5026425" y="923288"/>
                <a:ext cx="3064438" cy="2235201"/>
                <a:chOff x="5026425" y="770888"/>
                <a:chExt cx="3064438" cy="2235201"/>
              </a:xfrm>
            </p:grpSpPr>
            <p:cxnSp>
              <p:nvCxnSpPr>
                <p:cNvPr id="1038" name="Google Shape;1038;p94"/>
                <p:cNvCxnSpPr/>
                <p:nvPr/>
              </p:nvCxnSpPr>
              <p:spPr>
                <a:xfrm>
                  <a:off x="5528972" y="1032141"/>
                  <a:ext cx="1780800" cy="882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039" name="Google Shape;1039;p94"/>
                <p:cNvCxnSpPr/>
                <p:nvPr/>
              </p:nvCxnSpPr>
              <p:spPr>
                <a:xfrm>
                  <a:off x="5520725" y="1401000"/>
                  <a:ext cx="1794000" cy="5817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040" name="Google Shape;1040;p94"/>
                <p:cNvCxnSpPr/>
                <p:nvPr/>
              </p:nvCxnSpPr>
              <p:spPr>
                <a:xfrm flipH="1" rot="10800000">
                  <a:off x="5480693" y="2108054"/>
                  <a:ext cx="1834500" cy="153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041" name="Google Shape;1041;p94"/>
                <p:cNvCxnSpPr/>
                <p:nvPr/>
              </p:nvCxnSpPr>
              <p:spPr>
                <a:xfrm flipH="1" rot="10800000">
                  <a:off x="5437981" y="2244688"/>
                  <a:ext cx="1872000" cy="761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042" name="Google Shape;1042;p94"/>
                <p:cNvCxnSpPr/>
                <p:nvPr/>
              </p:nvCxnSpPr>
              <p:spPr>
                <a:xfrm flipH="1" rot="10800000">
                  <a:off x="5480145" y="2180558"/>
                  <a:ext cx="1839000" cy="459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043" name="Google Shape;1043;p94"/>
                <p:cNvSpPr txBox="1"/>
                <p:nvPr/>
              </p:nvSpPr>
              <p:spPr>
                <a:xfrm>
                  <a:off x="5026425" y="770888"/>
                  <a:ext cx="815100" cy="379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/>
                    <a:t>X</a:t>
                  </a:r>
                  <a:r>
                    <a:rPr baseline="-25000" lang="en" sz="1800"/>
                    <a:t>1</a:t>
                  </a:r>
                  <a:endParaRPr baseline="-25000" sz="1800"/>
                </a:p>
              </p:txBody>
            </p:sp>
            <p:sp>
              <p:nvSpPr>
                <p:cNvPr id="1044" name="Google Shape;1044;p94"/>
                <p:cNvSpPr txBox="1"/>
                <p:nvPr/>
              </p:nvSpPr>
              <p:spPr>
                <a:xfrm>
                  <a:off x="7309963" y="1893248"/>
                  <a:ext cx="780900" cy="379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/>
                    <a:t>Y</a:t>
                  </a:r>
                  <a:endParaRPr sz="1500"/>
                </a:p>
              </p:txBody>
            </p:sp>
            <p:sp>
              <p:nvSpPr>
                <p:cNvPr id="1045" name="Google Shape;1045;p94"/>
                <p:cNvSpPr txBox="1"/>
                <p:nvPr/>
              </p:nvSpPr>
              <p:spPr>
                <a:xfrm>
                  <a:off x="5026425" y="1628563"/>
                  <a:ext cx="815100" cy="379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/>
                    <a:t>X</a:t>
                  </a:r>
                  <a:r>
                    <a:rPr baseline="-25000" lang="en" sz="1800"/>
                    <a:t>3</a:t>
                  </a:r>
                  <a:endParaRPr baseline="-25000" sz="1800"/>
                </a:p>
              </p:txBody>
            </p:sp>
            <p:cxnSp>
              <p:nvCxnSpPr>
                <p:cNvPr id="1046" name="Google Shape;1046;p94"/>
                <p:cNvCxnSpPr/>
                <p:nvPr/>
              </p:nvCxnSpPr>
              <p:spPr>
                <a:xfrm>
                  <a:off x="5496275" y="1824400"/>
                  <a:ext cx="1809000" cy="230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047" name="Google Shape;1047;p94"/>
                <p:cNvSpPr txBox="1"/>
                <p:nvPr/>
              </p:nvSpPr>
              <p:spPr>
                <a:xfrm rot="5400000">
                  <a:off x="4942575" y="2271513"/>
                  <a:ext cx="815100" cy="428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800"/>
                    <a:t>...</a:t>
                  </a:r>
                  <a:endParaRPr b="1" sz="1800"/>
                </a:p>
              </p:txBody>
            </p:sp>
          </p:grpSp>
        </p:grpSp>
        <p:sp>
          <p:nvSpPr>
            <p:cNvPr id="1048" name="Google Shape;1048;p94"/>
            <p:cNvSpPr txBox="1"/>
            <p:nvPr/>
          </p:nvSpPr>
          <p:spPr>
            <a:xfrm>
              <a:off x="860007" y="3166478"/>
              <a:ext cx="8379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X</a:t>
              </a:r>
              <a:r>
                <a:rPr baseline="-25000" lang="en" sz="1800"/>
                <a:t>p</a:t>
              </a:r>
              <a:endParaRPr baseline="-25000" sz="1800"/>
            </a:p>
          </p:txBody>
        </p:sp>
      </p:grpSp>
      <p:sp>
        <p:nvSpPr>
          <p:cNvPr id="1049" name="Google Shape;1049;p94"/>
          <p:cNvSpPr txBox="1"/>
          <p:nvPr/>
        </p:nvSpPr>
        <p:spPr>
          <a:xfrm>
            <a:off x="1112950" y="3957925"/>
            <a:ext cx="3000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Können wir die Zielgrösse (Y) mittels Features (X</a:t>
            </a:r>
            <a:r>
              <a:rPr baseline="-25000" lang="en" sz="1800">
                <a:solidFill>
                  <a:schemeClr val="dk2"/>
                </a:solidFill>
              </a:rPr>
              <a:t>1</a:t>
            </a:r>
            <a:r>
              <a:rPr lang="en" sz="1800">
                <a:solidFill>
                  <a:schemeClr val="dk2"/>
                </a:solidFill>
              </a:rPr>
              <a:t>,...,X</a:t>
            </a:r>
            <a:r>
              <a:rPr baseline="-25000" lang="en" sz="1800">
                <a:solidFill>
                  <a:schemeClr val="dk2"/>
                </a:solidFill>
              </a:rPr>
              <a:t>p</a:t>
            </a:r>
            <a:r>
              <a:rPr lang="en" sz="1800">
                <a:solidFill>
                  <a:schemeClr val="dk2"/>
                </a:solidFill>
              </a:rPr>
              <a:t>) vorhersagen?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50" name="Google Shape;1050;p94"/>
          <p:cNvSpPr txBox="1"/>
          <p:nvPr/>
        </p:nvSpPr>
        <p:spPr>
          <a:xfrm>
            <a:off x="5386175" y="3962475"/>
            <a:ext cx="31212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Welche </a:t>
            </a:r>
            <a:r>
              <a:rPr lang="en" sz="1800">
                <a:solidFill>
                  <a:schemeClr val="dk2"/>
                </a:solidFill>
              </a:rPr>
              <a:t>Zielgrösse </a:t>
            </a:r>
            <a:r>
              <a:rPr lang="en" sz="1800">
                <a:solidFill>
                  <a:schemeClr val="dk2"/>
                </a:solidFill>
              </a:rPr>
              <a:t>(Y</a:t>
            </a:r>
            <a:r>
              <a:rPr baseline="-25000" lang="en" sz="1800">
                <a:solidFill>
                  <a:schemeClr val="dk2"/>
                </a:solidFill>
              </a:rPr>
              <a:t>1</a:t>
            </a:r>
            <a:r>
              <a:rPr lang="en" sz="1800">
                <a:solidFill>
                  <a:schemeClr val="dk2"/>
                </a:solidFill>
              </a:rPr>
              <a:t>,...,Y</a:t>
            </a:r>
            <a:r>
              <a:rPr baseline="-25000" lang="en" sz="1800">
                <a:solidFill>
                  <a:schemeClr val="dk2"/>
                </a:solidFill>
              </a:rPr>
              <a:t>p</a:t>
            </a:r>
            <a:r>
              <a:rPr lang="en" sz="1800">
                <a:solidFill>
                  <a:schemeClr val="dk2"/>
                </a:solidFill>
              </a:rPr>
              <a:t>)</a:t>
            </a:r>
            <a:r>
              <a:rPr lang="en" sz="1800">
                <a:solidFill>
                  <a:schemeClr val="dk2"/>
                </a:solidFill>
              </a:rPr>
              <a:t> ändert sich mit X, z.B. Intervention A vs B?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95"/>
          <p:cNvSpPr txBox="1"/>
          <p:nvPr/>
        </p:nvSpPr>
        <p:spPr>
          <a:xfrm>
            <a:off x="393300" y="1243700"/>
            <a:ext cx="81852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Genexpressionsdaten von 2 Mäusestämmen (“strain A” and “strain B”)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p=15923 Gene, N</a:t>
            </a:r>
            <a:r>
              <a:rPr baseline="-25000" lang="en" sz="1600">
                <a:solidFill>
                  <a:schemeClr val="dk2"/>
                </a:solidFill>
              </a:rPr>
              <a:t>a</a:t>
            </a:r>
            <a:r>
              <a:rPr lang="en" sz="1600">
                <a:solidFill>
                  <a:schemeClr val="dk2"/>
                </a:solidFill>
              </a:rPr>
              <a:t>=12, N</a:t>
            </a:r>
            <a:r>
              <a:rPr baseline="-25000" lang="en" sz="1600">
                <a:solidFill>
                  <a:schemeClr val="dk2"/>
                </a:solidFill>
              </a:rPr>
              <a:t>b</a:t>
            </a:r>
            <a:r>
              <a:rPr lang="en" sz="1600">
                <a:solidFill>
                  <a:schemeClr val="dk2"/>
                </a:solidFill>
              </a:rPr>
              <a:t>=12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Welche Gene sind unterschiedlich exprimiert zwischen den beiden Stämmen?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889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7" name="Google Shape;1057;p9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eature Assessment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50" y="1184100"/>
            <a:ext cx="5745025" cy="33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96"/>
          <p:cNvSpPr txBox="1"/>
          <p:nvPr/>
        </p:nvSpPr>
        <p:spPr>
          <a:xfrm>
            <a:off x="6046400" y="1524550"/>
            <a:ext cx="29382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Beispiel Gene j=11425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Leicht höhere Expression in Stamm A?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Wie steht es um die 15922 anderen Gene?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064" name="Google Shape;1064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5" name="Google Shape;1065;p96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High-dimensional feature assessment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Gruppenvergleich A vs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97"/>
          <p:cNvSpPr txBox="1"/>
          <p:nvPr/>
        </p:nvSpPr>
        <p:spPr>
          <a:xfrm>
            <a:off x="393300" y="1006750"/>
            <a:ext cx="372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Nullhypothese:  </a:t>
            </a:r>
            <a:r>
              <a:rPr b="1" i="1" lang="en" sz="1800">
                <a:solidFill>
                  <a:schemeClr val="dk2"/>
                </a:solidFill>
              </a:rPr>
              <a:t>H</a:t>
            </a:r>
            <a:r>
              <a:rPr b="1" baseline="-25000" i="1" lang="en" sz="1800">
                <a:solidFill>
                  <a:schemeClr val="dk2"/>
                </a:solidFill>
              </a:rPr>
              <a:t>0j</a:t>
            </a:r>
            <a:r>
              <a:rPr lang="en" sz="1800">
                <a:solidFill>
                  <a:schemeClr val="dk2"/>
                </a:solidFill>
              </a:rPr>
              <a:t>: 𝝁</a:t>
            </a:r>
            <a:r>
              <a:rPr baseline="-25000" lang="en" sz="1800">
                <a:solidFill>
                  <a:schemeClr val="dk2"/>
                </a:solidFill>
              </a:rPr>
              <a:t>j</a:t>
            </a:r>
            <a:r>
              <a:rPr baseline="30000" lang="en" sz="1800">
                <a:solidFill>
                  <a:schemeClr val="dk2"/>
                </a:solidFill>
              </a:rPr>
              <a:t>A </a:t>
            </a:r>
            <a:r>
              <a:rPr lang="en" sz="1800">
                <a:solidFill>
                  <a:schemeClr val="dk2"/>
                </a:solidFill>
              </a:rPr>
              <a:t>= 𝝁</a:t>
            </a:r>
            <a:r>
              <a:rPr baseline="-25000" lang="en" sz="1800">
                <a:solidFill>
                  <a:schemeClr val="dk2"/>
                </a:solidFill>
              </a:rPr>
              <a:t>j</a:t>
            </a:r>
            <a:r>
              <a:rPr baseline="30000" lang="en" sz="1800">
                <a:solidFill>
                  <a:schemeClr val="dk2"/>
                </a:solidFill>
              </a:rPr>
              <a:t>B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88900" rtl="0" algn="l">
              <a:lnSpc>
                <a:spcPct val="2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071" name="Google Shape;1071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2" name="Google Shape;1072;p97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Hypothesentest</a:t>
            </a:r>
            <a:endParaRPr/>
          </a:p>
        </p:txBody>
      </p:sp>
      <p:sp>
        <p:nvSpPr>
          <p:cNvPr id="1073" name="Google Shape;1073;p97"/>
          <p:cNvSpPr txBox="1"/>
          <p:nvPr/>
        </p:nvSpPr>
        <p:spPr>
          <a:xfrm>
            <a:off x="393300" y="1745525"/>
            <a:ext cx="199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Teststatistik: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88900" rtl="0" algn="l">
              <a:lnSpc>
                <a:spcPct val="2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88900" rtl="0" algn="l">
              <a:lnSpc>
                <a:spcPct val="2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074" name="Google Shape;107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222" y="1579454"/>
            <a:ext cx="1848527" cy="93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97"/>
          <p:cNvSpPr txBox="1"/>
          <p:nvPr/>
        </p:nvSpPr>
        <p:spPr>
          <a:xfrm>
            <a:off x="311700" y="2517225"/>
            <a:ext cx="42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Verwerfe </a:t>
            </a:r>
            <a:r>
              <a:rPr b="1" i="1" lang="en" sz="1800">
                <a:solidFill>
                  <a:schemeClr val="dk2"/>
                </a:solidFill>
              </a:rPr>
              <a:t>H</a:t>
            </a:r>
            <a:r>
              <a:rPr b="1" baseline="-25000" i="1" lang="en" sz="1800">
                <a:solidFill>
                  <a:schemeClr val="dk2"/>
                </a:solidFill>
              </a:rPr>
              <a:t>0j</a:t>
            </a:r>
            <a:r>
              <a:rPr lang="en" sz="1600">
                <a:solidFill>
                  <a:schemeClr val="dk2"/>
                </a:solidFill>
              </a:rPr>
              <a:t> : </a:t>
            </a:r>
            <a:r>
              <a:rPr lang="en" sz="1800">
                <a:solidFill>
                  <a:schemeClr val="dk2"/>
                </a:solidFill>
              </a:rPr>
              <a:t>|t</a:t>
            </a:r>
            <a:r>
              <a:rPr baseline="-25000" lang="en" sz="1800">
                <a:solidFill>
                  <a:schemeClr val="dk2"/>
                </a:solidFill>
              </a:rPr>
              <a:t>j</a:t>
            </a:r>
            <a:r>
              <a:rPr lang="en" sz="1800">
                <a:solidFill>
                  <a:schemeClr val="dk2"/>
                </a:solidFill>
              </a:rPr>
              <a:t>|</a:t>
            </a:r>
            <a:r>
              <a:rPr lang="en" sz="1600">
                <a:solidFill>
                  <a:schemeClr val="dk2"/>
                </a:solidFill>
              </a:rPr>
              <a:t> &gt; kritischer Wert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076" name="Google Shape;1076;p97"/>
          <p:cNvSpPr txBox="1"/>
          <p:nvPr/>
        </p:nvSpPr>
        <p:spPr>
          <a:xfrm>
            <a:off x="393300" y="3304100"/>
            <a:ext cx="168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>
                <a:solidFill>
                  <a:schemeClr val="accent1"/>
                </a:solidFill>
              </a:rPr>
              <a:t>P-Wert</a:t>
            </a:r>
            <a:r>
              <a:rPr lang="en" sz="1600">
                <a:solidFill>
                  <a:schemeClr val="accent1"/>
                </a:solidFill>
              </a:rPr>
              <a:t> </a:t>
            </a:r>
            <a:r>
              <a:rPr b="1" i="1" lang="en" sz="1800">
                <a:solidFill>
                  <a:schemeClr val="accent1"/>
                </a:solidFill>
              </a:rPr>
              <a:t>q</a:t>
            </a:r>
            <a:r>
              <a:rPr b="1" baseline="-25000" i="1" lang="en" sz="1800">
                <a:solidFill>
                  <a:schemeClr val="accent1"/>
                </a:solidFill>
              </a:rPr>
              <a:t>j</a:t>
            </a:r>
            <a:r>
              <a:rPr lang="en" sz="1600">
                <a:solidFill>
                  <a:schemeClr val="accent1"/>
                </a:solidFill>
              </a:rPr>
              <a:t> :</a:t>
            </a:r>
            <a:endParaRPr sz="1600">
              <a:solidFill>
                <a:schemeClr val="accent1"/>
              </a:solidFill>
            </a:endParaRPr>
          </a:p>
        </p:txBody>
      </p:sp>
      <p:pic>
        <p:nvPicPr>
          <p:cNvPr id="1077" name="Google Shape;107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0805" y="3304100"/>
            <a:ext cx="3672619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97"/>
          <p:cNvSpPr txBox="1"/>
          <p:nvPr/>
        </p:nvSpPr>
        <p:spPr>
          <a:xfrm>
            <a:off x="878100" y="3814700"/>
            <a:ext cx="34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Verwerfe </a:t>
            </a:r>
            <a:r>
              <a:rPr b="1" i="1" lang="en" sz="1800">
                <a:solidFill>
                  <a:schemeClr val="accent1"/>
                </a:solidFill>
              </a:rPr>
              <a:t>H</a:t>
            </a:r>
            <a:r>
              <a:rPr b="1" baseline="-25000" i="1" lang="en" sz="1800">
                <a:solidFill>
                  <a:schemeClr val="accent1"/>
                </a:solidFill>
              </a:rPr>
              <a:t>0j</a:t>
            </a:r>
            <a:r>
              <a:rPr lang="en" sz="1600">
                <a:solidFill>
                  <a:schemeClr val="accent1"/>
                </a:solidFill>
              </a:rPr>
              <a:t> : </a:t>
            </a:r>
            <a:r>
              <a:rPr b="1" i="1" lang="en" sz="1800">
                <a:solidFill>
                  <a:schemeClr val="accent1"/>
                </a:solidFill>
              </a:rPr>
              <a:t>q</a:t>
            </a:r>
            <a:r>
              <a:rPr b="1" baseline="-25000" i="1" lang="en" sz="1800">
                <a:solidFill>
                  <a:schemeClr val="accent1"/>
                </a:solidFill>
              </a:rPr>
              <a:t>j</a:t>
            </a:r>
            <a:r>
              <a:rPr lang="en" sz="1600">
                <a:solidFill>
                  <a:schemeClr val="accent1"/>
                </a:solidFill>
              </a:rPr>
              <a:t> &lt; </a:t>
            </a:r>
            <a:r>
              <a:rPr lang="en" sz="1800">
                <a:solidFill>
                  <a:schemeClr val="accent1"/>
                </a:solidFill>
              </a:rPr>
              <a:t>𝞪 (𝞪=0.05)</a:t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1079" name="Google Shape;1079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9075" y="882312"/>
            <a:ext cx="3012675" cy="20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Simuliere künstliche Daten</a:t>
            </a:r>
            <a:endParaRPr/>
          </a:p>
        </p:txBody>
      </p:sp>
      <p:sp>
        <p:nvSpPr>
          <p:cNvPr id="189" name="Google Shape;18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425" y="3331826"/>
            <a:ext cx="2921025" cy="14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5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n=10: 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p=15: 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Zielgrösse hängt nur von der ersten Kovariaten ab: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descr="(Y_i,X_{i1},\ldots,X_{ip})" id="192" name="Google Shape;192;p3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287" y="1199350"/>
            <a:ext cx="2197576" cy="35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35"/>
          <p:cNvGrpSpPr/>
          <p:nvPr/>
        </p:nvGrpSpPr>
        <p:grpSpPr>
          <a:xfrm>
            <a:off x="1519075" y="1556425"/>
            <a:ext cx="2918526" cy="477176"/>
            <a:chOff x="2653074" y="1506219"/>
            <a:chExt cx="2988456" cy="537300"/>
          </a:xfrm>
        </p:grpSpPr>
        <p:pic>
          <p:nvPicPr>
            <p:cNvPr descr="X_{i1},\ldots,X_{ip}" id="194" name="Google Shape;194;p35" title="MathEquation,#0000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3074" y="1596693"/>
              <a:ext cx="1647936" cy="3563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p35"/>
            <p:cNvSpPr txBox="1"/>
            <p:nvPr/>
          </p:nvSpPr>
          <p:spPr>
            <a:xfrm>
              <a:off x="4242030" y="1506219"/>
              <a:ext cx="13995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595959"/>
                  </a:solidFill>
                </a:rPr>
                <a:t>i.i.d N(0,1)</a:t>
              </a:r>
              <a:endParaRPr sz="1900">
                <a:solidFill>
                  <a:srgbClr val="595959"/>
                </a:solidFill>
              </a:endParaRPr>
            </a:p>
          </p:txBody>
        </p:sp>
      </p:grpSp>
      <p:pic>
        <p:nvPicPr>
          <p:cNvPr descr="Y_i=\beta_1X_{i1}+\epsilon_i,\\\beta_1=2, \;\epsilon_i\sim N(0,0.5^2)" id="196" name="Google Shape;196;p35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274" y="3005922"/>
            <a:ext cx="3043092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5"/>
          <p:cNvSpPr txBox="1"/>
          <p:nvPr/>
        </p:nvSpPr>
        <p:spPr>
          <a:xfrm>
            <a:off x="3787500" y="1139388"/>
            <a:ext cx="784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595959"/>
                </a:solidFill>
              </a:rPr>
              <a:t>i=1..n</a:t>
            </a:r>
            <a:endParaRPr/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0675" y="882738"/>
            <a:ext cx="2918525" cy="2407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4" name="Google Shape;1084;p98"/>
          <p:cNvGrpSpPr/>
          <p:nvPr/>
        </p:nvGrpSpPr>
        <p:grpSpPr>
          <a:xfrm>
            <a:off x="360425" y="962475"/>
            <a:ext cx="3885900" cy="3648026"/>
            <a:chOff x="360425" y="962475"/>
            <a:chExt cx="3885900" cy="3648026"/>
          </a:xfrm>
        </p:grpSpPr>
        <p:pic>
          <p:nvPicPr>
            <p:cNvPr id="1085" name="Google Shape;1085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0425" y="1207275"/>
              <a:ext cx="3672975" cy="3403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98"/>
            <p:cNvSpPr/>
            <p:nvPr/>
          </p:nvSpPr>
          <p:spPr>
            <a:xfrm>
              <a:off x="360425" y="962475"/>
              <a:ext cx="3885900" cy="2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7F00"/>
                </a:buClr>
                <a:buSzPts val="1600"/>
                <a:buFont typeface="Arial"/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Zweistichproben t-Test in R</a:t>
              </a:r>
              <a:endParaRPr sz="1100">
                <a:solidFill>
                  <a:srgbClr val="0066CC"/>
                </a:solidFill>
              </a:endParaRPr>
            </a:p>
          </p:txBody>
        </p:sp>
      </p:grpSp>
      <p:sp>
        <p:nvSpPr>
          <p:cNvPr id="1087" name="Google Shape;1087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8" name="Google Shape;1088;p98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Hypothesentest</a:t>
            </a:r>
            <a:endParaRPr/>
          </a:p>
        </p:txBody>
      </p:sp>
      <p:grpSp>
        <p:nvGrpSpPr>
          <p:cNvPr id="1089" name="Google Shape;1089;p98"/>
          <p:cNvGrpSpPr/>
          <p:nvPr/>
        </p:nvGrpSpPr>
        <p:grpSpPr>
          <a:xfrm>
            <a:off x="4799088" y="962475"/>
            <a:ext cx="4168200" cy="2185399"/>
            <a:chOff x="4799088" y="962475"/>
            <a:chExt cx="4168200" cy="2185399"/>
          </a:xfrm>
        </p:grpSpPr>
        <p:pic>
          <p:nvPicPr>
            <p:cNvPr id="1090" name="Google Shape;1090;p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99100" y="1207275"/>
              <a:ext cx="4168176" cy="1940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1" name="Google Shape;1091;p98"/>
            <p:cNvSpPr/>
            <p:nvPr/>
          </p:nvSpPr>
          <p:spPr>
            <a:xfrm>
              <a:off x="4799088" y="962475"/>
              <a:ext cx="4168200" cy="2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Wiederhole den Test für alle p=15923 Gene</a:t>
              </a:r>
              <a:endParaRPr sz="1100">
                <a:solidFill>
                  <a:srgbClr val="0066CC"/>
                </a:solidFill>
              </a:endParaRPr>
            </a:p>
          </p:txBody>
        </p:sp>
      </p:grpSp>
      <p:grpSp>
        <p:nvGrpSpPr>
          <p:cNvPr id="1092" name="Google Shape;1092;p98"/>
          <p:cNvGrpSpPr/>
          <p:nvPr/>
        </p:nvGrpSpPr>
        <p:grpSpPr>
          <a:xfrm>
            <a:off x="4799100" y="3235350"/>
            <a:ext cx="4136576" cy="1375150"/>
            <a:chOff x="4799100" y="3235350"/>
            <a:chExt cx="4136576" cy="1375150"/>
          </a:xfrm>
        </p:grpSpPr>
        <p:pic>
          <p:nvPicPr>
            <p:cNvPr id="1093" name="Google Shape;1093;p9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0700" y="3611525"/>
              <a:ext cx="4104976" cy="998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4" name="Google Shape;1094;p98"/>
            <p:cNvSpPr/>
            <p:nvPr/>
          </p:nvSpPr>
          <p:spPr>
            <a:xfrm>
              <a:off x="5282150" y="4122100"/>
              <a:ext cx="636600" cy="4884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98"/>
            <p:cNvSpPr txBox="1"/>
            <p:nvPr/>
          </p:nvSpPr>
          <p:spPr>
            <a:xfrm>
              <a:off x="4799100" y="3235350"/>
              <a:ext cx="3885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Zähle die Anzahl signifikanten Gene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0" name="Google Shape;1100;p99"/>
          <p:cNvGrpSpPr/>
          <p:nvPr/>
        </p:nvGrpSpPr>
        <p:grpSpPr>
          <a:xfrm>
            <a:off x="4840913" y="902900"/>
            <a:ext cx="4262700" cy="1435613"/>
            <a:chOff x="4840913" y="902900"/>
            <a:chExt cx="4262700" cy="1435613"/>
          </a:xfrm>
        </p:grpSpPr>
        <p:sp>
          <p:nvSpPr>
            <p:cNvPr id="1101" name="Google Shape;1101;p99"/>
            <p:cNvSpPr txBox="1"/>
            <p:nvPr/>
          </p:nvSpPr>
          <p:spPr>
            <a:xfrm>
              <a:off x="4840913" y="902900"/>
              <a:ext cx="4262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Zähle die Anzahl signifikanten Gene</a:t>
              </a:r>
              <a:endParaRPr>
                <a:solidFill>
                  <a:schemeClr val="dk2"/>
                </a:solidFill>
              </a:endParaRPr>
            </a:p>
          </p:txBody>
        </p:sp>
        <p:pic>
          <p:nvPicPr>
            <p:cNvPr id="1102" name="Google Shape;1102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93725" y="1367038"/>
              <a:ext cx="3861913" cy="971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3" name="Google Shape;1103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4" name="Google Shape;1104;p99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Hypothesentest - Simulations Experiment</a:t>
            </a:r>
            <a:endParaRPr/>
          </a:p>
        </p:txBody>
      </p:sp>
      <p:grpSp>
        <p:nvGrpSpPr>
          <p:cNvPr id="1105" name="Google Shape;1105;p99"/>
          <p:cNvGrpSpPr/>
          <p:nvPr/>
        </p:nvGrpSpPr>
        <p:grpSpPr>
          <a:xfrm>
            <a:off x="357000" y="962475"/>
            <a:ext cx="3963325" cy="3975750"/>
            <a:chOff x="357000" y="962475"/>
            <a:chExt cx="3963325" cy="3975750"/>
          </a:xfrm>
        </p:grpSpPr>
        <p:sp>
          <p:nvSpPr>
            <p:cNvPr id="1106" name="Google Shape;1106;p99"/>
            <p:cNvSpPr/>
            <p:nvPr/>
          </p:nvSpPr>
          <p:spPr>
            <a:xfrm>
              <a:off x="434425" y="962475"/>
              <a:ext cx="3885900" cy="3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00"/>
                </a:buClr>
                <a:buSzPts val="1600"/>
                <a:buFont typeface="Arial"/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Simuliere Genexpressionsdaten </a:t>
              </a:r>
              <a:endParaRPr sz="1600">
                <a:solidFill>
                  <a:schemeClr val="dk2"/>
                </a:solidFill>
              </a:endParaRPr>
            </a:p>
          </p:txBody>
        </p:sp>
        <p:pic>
          <p:nvPicPr>
            <p:cNvPr id="1107" name="Google Shape;1107;p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425" y="3041117"/>
              <a:ext cx="3885899" cy="18971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8" name="Google Shape;1108;p9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4425" y="1928325"/>
              <a:ext cx="3885900" cy="971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9" name="Google Shape;1109;p99"/>
            <p:cNvSpPr txBox="1"/>
            <p:nvPr/>
          </p:nvSpPr>
          <p:spPr>
            <a:xfrm>
              <a:off x="357000" y="1247475"/>
              <a:ext cx="3963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U</a:t>
              </a:r>
              <a:r>
                <a:rPr lang="en">
                  <a:solidFill>
                    <a:schemeClr val="dk2"/>
                  </a:solidFill>
                </a:rPr>
                <a:t>nabhängig von X (kein Gen ist differenziell exprimiert)</a:t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110" name="Google Shape;1110;p99"/>
          <p:cNvGrpSpPr/>
          <p:nvPr/>
        </p:nvGrpSpPr>
        <p:grpSpPr>
          <a:xfrm>
            <a:off x="5224000" y="2272025"/>
            <a:ext cx="3000000" cy="1272375"/>
            <a:chOff x="5224000" y="2272025"/>
            <a:chExt cx="3000000" cy="1272375"/>
          </a:xfrm>
        </p:grpSpPr>
        <p:cxnSp>
          <p:nvCxnSpPr>
            <p:cNvPr id="1111" name="Google Shape;1111;p99"/>
            <p:cNvCxnSpPr/>
            <p:nvPr/>
          </p:nvCxnSpPr>
          <p:spPr>
            <a:xfrm rot="10800000">
              <a:off x="5554250" y="2272025"/>
              <a:ext cx="311100" cy="4725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12" name="Google Shape;1112;p99"/>
            <p:cNvSpPr txBox="1"/>
            <p:nvPr/>
          </p:nvSpPr>
          <p:spPr>
            <a:xfrm>
              <a:off x="5224000" y="2928800"/>
              <a:ext cx="3000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Char char="●"/>
              </a:pPr>
              <a:r>
                <a:rPr lang="en">
                  <a:solidFill>
                    <a:schemeClr val="dk2"/>
                  </a:solidFill>
                </a:rPr>
                <a:t>773 Gene! </a:t>
              </a:r>
              <a:endParaRPr>
                <a:solidFill>
                  <a:schemeClr val="dk2"/>
                </a:solidFill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Char char="●"/>
              </a:pPr>
              <a:r>
                <a:rPr lang="en">
                  <a:solidFill>
                    <a:schemeClr val="dk2"/>
                  </a:solidFill>
                </a:rPr>
                <a:t>Was läuft schief? </a:t>
              </a:r>
              <a:endParaRPr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7" name="Google Shape;1117;p100"/>
          <p:cNvGrpSpPr/>
          <p:nvPr/>
        </p:nvGrpSpPr>
        <p:grpSpPr>
          <a:xfrm>
            <a:off x="182463" y="1262765"/>
            <a:ext cx="4192226" cy="3400460"/>
            <a:chOff x="182463" y="1262765"/>
            <a:chExt cx="4192226" cy="3400460"/>
          </a:xfrm>
        </p:grpSpPr>
        <p:pic>
          <p:nvPicPr>
            <p:cNvPr id="1118" name="Google Shape;1118;p1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2463" y="2004600"/>
              <a:ext cx="4192226" cy="2658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9" name="Google Shape;1119;p100"/>
            <p:cNvSpPr/>
            <p:nvPr/>
          </p:nvSpPr>
          <p:spPr>
            <a:xfrm>
              <a:off x="421200" y="1262765"/>
              <a:ext cx="3885900" cy="68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00"/>
                </a:buClr>
                <a:buSzPts val="1600"/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Simuliere Genexpressionsdaten</a:t>
              </a:r>
              <a:endParaRPr b="1" sz="1600">
                <a:solidFill>
                  <a:srgbClr val="0066CC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00"/>
                </a:buClr>
                <a:buSzPts val="1600"/>
                <a:buNone/>
              </a:pPr>
              <a:r>
                <a:rPr lang="en">
                  <a:solidFill>
                    <a:schemeClr val="dk2"/>
                  </a:solidFill>
                </a:rPr>
                <a:t>P-Werte uniform verteilt</a:t>
              </a:r>
              <a:r>
                <a:rPr b="1" lang="en" sz="1600">
                  <a:solidFill>
                    <a:srgbClr val="0066CC"/>
                  </a:solidFill>
                </a:rPr>
                <a:t> </a:t>
              </a:r>
              <a:endParaRPr sz="1600">
                <a:solidFill>
                  <a:schemeClr val="dk2"/>
                </a:solidFill>
              </a:endParaRPr>
            </a:p>
          </p:txBody>
        </p:sp>
      </p:grpSp>
      <p:sp>
        <p:nvSpPr>
          <p:cNvPr id="1120" name="Google Shape;1120;p100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Verteilung der P-Werte</a:t>
            </a:r>
            <a:endParaRPr/>
          </a:p>
        </p:txBody>
      </p:sp>
      <p:sp>
        <p:nvSpPr>
          <p:cNvPr id="1121" name="Google Shape;1121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22" name="Google Shape;1122;p100"/>
          <p:cNvGrpSpPr/>
          <p:nvPr/>
        </p:nvGrpSpPr>
        <p:grpSpPr>
          <a:xfrm>
            <a:off x="4692245" y="1262750"/>
            <a:ext cx="4726030" cy="3359075"/>
            <a:chOff x="4692245" y="1262750"/>
            <a:chExt cx="4726030" cy="3359075"/>
          </a:xfrm>
        </p:grpSpPr>
        <p:sp>
          <p:nvSpPr>
            <p:cNvPr id="1123" name="Google Shape;1123;p100"/>
            <p:cNvSpPr/>
            <p:nvPr/>
          </p:nvSpPr>
          <p:spPr>
            <a:xfrm>
              <a:off x="4969575" y="1262750"/>
              <a:ext cx="4448700" cy="6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00"/>
                </a:buClr>
                <a:buSzPts val="1600"/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Mäuseexperiment</a:t>
              </a:r>
              <a:r>
                <a:rPr b="1" lang="en" sz="1600">
                  <a:solidFill>
                    <a:srgbClr val="0066CC"/>
                  </a:solidFill>
                </a:rPr>
                <a:t> Genexpressionsdaten</a:t>
              </a:r>
              <a:endParaRPr b="1" sz="1600">
                <a:solidFill>
                  <a:srgbClr val="0066CC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00"/>
                </a:buClr>
                <a:buSzPts val="1600"/>
                <a:buNone/>
              </a:pPr>
              <a:r>
                <a:rPr lang="en">
                  <a:solidFill>
                    <a:schemeClr val="dk2"/>
                  </a:solidFill>
                </a:rPr>
                <a:t>P-Werte links schief verteilt</a:t>
              </a:r>
              <a:r>
                <a:rPr b="1" lang="en" sz="1600">
                  <a:solidFill>
                    <a:srgbClr val="0066CC"/>
                  </a:solidFill>
                </a:rPr>
                <a:t> </a:t>
              </a:r>
              <a:endParaRPr sz="1600">
                <a:solidFill>
                  <a:schemeClr val="dk2"/>
                </a:solidFill>
              </a:endParaRPr>
            </a:p>
          </p:txBody>
        </p:sp>
        <p:pic>
          <p:nvPicPr>
            <p:cNvPr id="1124" name="Google Shape;1124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92245" y="1917400"/>
              <a:ext cx="4280201" cy="27044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5" name="Google Shape;1125;p100"/>
          <p:cNvGrpSpPr/>
          <p:nvPr/>
        </p:nvGrpSpPr>
        <p:grpSpPr>
          <a:xfrm>
            <a:off x="311700" y="3881875"/>
            <a:ext cx="2725200" cy="1178250"/>
            <a:chOff x="311700" y="3881875"/>
            <a:chExt cx="2725200" cy="1178250"/>
          </a:xfrm>
        </p:grpSpPr>
        <p:cxnSp>
          <p:nvCxnSpPr>
            <p:cNvPr id="1126" name="Google Shape;1126;p100"/>
            <p:cNvCxnSpPr/>
            <p:nvPr/>
          </p:nvCxnSpPr>
          <p:spPr>
            <a:xfrm flipH="1" rot="10800000">
              <a:off x="693600" y="3881875"/>
              <a:ext cx="226800" cy="6870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27" name="Google Shape;1127;p100"/>
            <p:cNvSpPr txBox="1"/>
            <p:nvPr/>
          </p:nvSpPr>
          <p:spPr>
            <a:xfrm>
              <a:off x="311700" y="4659925"/>
              <a:ext cx="2725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P-Werte &lt; 0.05 falsch positiv</a:t>
              </a: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1128" name="Google Shape;1128;p100"/>
          <p:cNvGrpSpPr/>
          <p:nvPr/>
        </p:nvGrpSpPr>
        <p:grpSpPr>
          <a:xfrm>
            <a:off x="5142025" y="2083088"/>
            <a:ext cx="3925500" cy="1655838"/>
            <a:chOff x="5142025" y="2083088"/>
            <a:chExt cx="3925500" cy="1655838"/>
          </a:xfrm>
        </p:grpSpPr>
        <p:cxnSp>
          <p:nvCxnSpPr>
            <p:cNvPr id="1129" name="Google Shape;1129;p100"/>
            <p:cNvCxnSpPr/>
            <p:nvPr/>
          </p:nvCxnSpPr>
          <p:spPr>
            <a:xfrm>
              <a:off x="5142025" y="3725725"/>
              <a:ext cx="3925500" cy="132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1130" name="Google Shape;1130;p100"/>
            <p:cNvSpPr/>
            <p:nvPr/>
          </p:nvSpPr>
          <p:spPr>
            <a:xfrm>
              <a:off x="5287675" y="2216425"/>
              <a:ext cx="344100" cy="1463100"/>
            </a:xfrm>
            <a:prstGeom prst="rect">
              <a:avLst/>
            </a:prstGeom>
            <a:noFill/>
            <a:ln cap="flat" cmpd="sng" w="28575">
              <a:solidFill>
                <a:srgbClr val="38761D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31" name="Google Shape;1131;p100"/>
            <p:cNvCxnSpPr/>
            <p:nvPr/>
          </p:nvCxnSpPr>
          <p:spPr>
            <a:xfrm flipH="1">
              <a:off x="5631775" y="2246225"/>
              <a:ext cx="469800" cy="208200"/>
            </a:xfrm>
            <a:prstGeom prst="straightConnector1">
              <a:avLst/>
            </a:prstGeom>
            <a:noFill/>
            <a:ln cap="flat" cmpd="sng" w="28575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32" name="Google Shape;1132;p100"/>
            <p:cNvSpPr txBox="1"/>
            <p:nvPr/>
          </p:nvSpPr>
          <p:spPr>
            <a:xfrm>
              <a:off x="6068475" y="2083088"/>
              <a:ext cx="1688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8761D"/>
                  </a:solidFill>
                </a:rPr>
                <a:t>r</a:t>
              </a:r>
              <a:r>
                <a:rPr lang="en">
                  <a:solidFill>
                    <a:srgbClr val="38761D"/>
                  </a:solidFill>
                </a:rPr>
                <a:t>ichtig positiv</a:t>
              </a:r>
              <a:endParaRPr>
                <a:solidFill>
                  <a:srgbClr val="38761D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01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Alpha Fehler: </a:t>
            </a:r>
            <a:r>
              <a:rPr lang="en" sz="2200"/>
              <a:t>Prob(q</a:t>
            </a:r>
            <a:r>
              <a:rPr baseline="-25000" lang="en" sz="2200"/>
              <a:t>j</a:t>
            </a:r>
            <a:r>
              <a:rPr lang="en" sz="2200"/>
              <a:t> &lt; </a:t>
            </a:r>
            <a:r>
              <a:rPr lang="en" sz="2200"/>
              <a:t>𝞪</a:t>
            </a:r>
            <a:r>
              <a:rPr lang="en" sz="2200"/>
              <a:t> | H</a:t>
            </a:r>
            <a:r>
              <a:rPr baseline="-25000" lang="en" sz="2200"/>
              <a:t>0,j</a:t>
            </a:r>
            <a:r>
              <a:rPr lang="en" sz="2200"/>
              <a:t>)=</a:t>
            </a:r>
            <a:r>
              <a:rPr lang="en" sz="2200"/>
              <a:t>𝞪</a:t>
            </a:r>
            <a:endParaRPr sz="22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Wir testen p=15923 Hypothesen --&gt; Akkumulierung des Alpha Fehlers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Akkumulierung des Alpha Fehlers führt zu </a:t>
            </a:r>
            <a:r>
              <a:rPr b="1" lang="en"/>
              <a:t>falsch positiven</a:t>
            </a:r>
            <a:r>
              <a:rPr lang="en"/>
              <a:t> Resultaten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 mal Daumen: wir erwarten p x alpha = 796 falsch positive Resultate</a:t>
            </a:r>
            <a:endParaRPr/>
          </a:p>
        </p:txBody>
      </p:sp>
      <p:sp>
        <p:nvSpPr>
          <p:cNvPr id="1138" name="Google Shape;1138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9" name="Google Shape;1139;p101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 Fehler und Multiples Testen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02"/>
          <p:cNvSpPr txBox="1"/>
          <p:nvPr>
            <p:ph idx="4294967295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P-Wert Korrektur</a:t>
            </a:r>
            <a:endParaRPr/>
          </a:p>
          <a:p>
            <a:pPr indent="-32258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“Aufblasen” der P-Werte </a:t>
            </a:r>
            <a:endParaRPr/>
          </a:p>
          <a:p>
            <a:pPr indent="-32258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Kontrolle über die falsch-</a:t>
            </a:r>
            <a:r>
              <a:rPr lang="en"/>
              <a:t>positiven</a:t>
            </a:r>
            <a:r>
              <a:rPr lang="en"/>
              <a:t> Entscheide (Fehler </a:t>
            </a:r>
            <a:r>
              <a:rPr lang="en"/>
              <a:t>&lt; </a:t>
            </a:r>
            <a:r>
              <a:rPr lang="en"/>
              <a:t>𝞪</a:t>
            </a:r>
            <a:r>
              <a:rPr lang="en"/>
              <a:t>)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Bonferroni Korrektur: </a:t>
            </a:r>
            <a:r>
              <a:rPr lang="en" sz="2200"/>
              <a:t>q</a:t>
            </a:r>
            <a:r>
              <a:rPr baseline="-25000" lang="en" sz="2200"/>
              <a:t>j</a:t>
            </a:r>
            <a:r>
              <a:rPr baseline="30000" lang="en"/>
              <a:t>adjust</a:t>
            </a:r>
            <a:r>
              <a:rPr lang="en"/>
              <a:t>= </a:t>
            </a:r>
            <a:r>
              <a:rPr lang="en" sz="2200"/>
              <a:t>p</a:t>
            </a:r>
            <a:r>
              <a:rPr lang="en"/>
              <a:t> x </a:t>
            </a:r>
            <a:r>
              <a:rPr lang="en" sz="2200"/>
              <a:t>q</a:t>
            </a:r>
            <a:r>
              <a:rPr baseline="-25000" lang="en" sz="2200"/>
              <a:t>j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Bonferroni Korrektur kontrolliert den family-wise-error rate  (FWER)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Andere Methoden implementiert in der Funktion </a:t>
            </a:r>
            <a:r>
              <a:rPr i="1" lang="en"/>
              <a:t>p.adjust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i="1" lang="en"/>
              <a:t>FDR Korrektur</a:t>
            </a:r>
            <a:r>
              <a:rPr lang="en"/>
              <a:t> ist weniger stringent (kontrolliert die sog. False Discovery Rate)</a:t>
            </a:r>
            <a:endParaRPr/>
          </a:p>
        </p:txBody>
      </p:sp>
      <p:pic>
        <p:nvPicPr>
          <p:cNvPr id="1145" name="Google Shape;114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350" y="4526400"/>
            <a:ext cx="4385541" cy="4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7" name="Google Shape;1147;p102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P-Wert Korrektur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03"/>
          <p:cNvSpPr txBox="1"/>
          <p:nvPr>
            <p:ph type="title"/>
          </p:nvPr>
        </p:nvSpPr>
        <p:spPr>
          <a:xfrm>
            <a:off x="311700" y="266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Bonferroni Ungleichung</a:t>
            </a:r>
            <a:endParaRPr/>
          </a:p>
        </p:txBody>
      </p:sp>
      <p:sp>
        <p:nvSpPr>
          <p:cNvPr id="1153" name="Google Shape;1153;p103"/>
          <p:cNvSpPr txBox="1"/>
          <p:nvPr/>
        </p:nvSpPr>
        <p:spPr>
          <a:xfrm>
            <a:off x="695675" y="15097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103"/>
          <p:cNvSpPr txBox="1"/>
          <p:nvPr/>
        </p:nvSpPr>
        <p:spPr>
          <a:xfrm>
            <a:off x="419025" y="944825"/>
            <a:ext cx="8008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</a:t>
            </a:r>
            <a:r>
              <a:rPr baseline="-25000" lang="en" sz="1800">
                <a:solidFill>
                  <a:schemeClr val="dk2"/>
                </a:solidFill>
              </a:rPr>
              <a:t>0</a:t>
            </a:r>
            <a:r>
              <a:rPr lang="en" sz="1800">
                <a:solidFill>
                  <a:schemeClr val="dk2"/>
                </a:solidFill>
              </a:rPr>
              <a:t> wahre Nullhypothesen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FWER=Prob(mind. eine falsch positive Entscheidung)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55" name="Google Shape;1155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6" name="Google Shape;115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75" y="1800425"/>
            <a:ext cx="5211075" cy="31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103"/>
          <p:cNvSpPr txBox="1"/>
          <p:nvPr/>
        </p:nvSpPr>
        <p:spPr>
          <a:xfrm>
            <a:off x="6127300" y="4701425"/>
            <a:ext cx="26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FWER: family-wise error rate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2" name="Google Shape;1162;p104"/>
          <p:cNvGrpSpPr/>
          <p:nvPr/>
        </p:nvGrpSpPr>
        <p:grpSpPr>
          <a:xfrm>
            <a:off x="507150" y="1110100"/>
            <a:ext cx="3330225" cy="3670600"/>
            <a:chOff x="507150" y="1110100"/>
            <a:chExt cx="3330225" cy="3670600"/>
          </a:xfrm>
        </p:grpSpPr>
        <p:pic>
          <p:nvPicPr>
            <p:cNvPr id="1163" name="Google Shape;1163;p10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250" y="1551325"/>
              <a:ext cx="3222825" cy="69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4" name="Google Shape;1164;p1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0250" y="2377125"/>
              <a:ext cx="3297125" cy="2403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5" name="Google Shape;1165;p104"/>
            <p:cNvSpPr txBox="1"/>
            <p:nvPr/>
          </p:nvSpPr>
          <p:spPr>
            <a:xfrm>
              <a:off x="507150" y="1110100"/>
              <a:ext cx="2232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Bonferroni Korrektur</a:t>
              </a:r>
              <a:endParaRPr sz="1600">
                <a:solidFill>
                  <a:schemeClr val="dk2"/>
                </a:solidFill>
              </a:endParaRPr>
            </a:p>
          </p:txBody>
        </p:sp>
      </p:grpSp>
      <p:grpSp>
        <p:nvGrpSpPr>
          <p:cNvPr id="1166" name="Google Shape;1166;p104"/>
          <p:cNvGrpSpPr/>
          <p:nvPr/>
        </p:nvGrpSpPr>
        <p:grpSpPr>
          <a:xfrm>
            <a:off x="4351475" y="1110100"/>
            <a:ext cx="4480826" cy="3138757"/>
            <a:chOff x="4351475" y="1110100"/>
            <a:chExt cx="4480826" cy="3138757"/>
          </a:xfrm>
        </p:grpSpPr>
        <p:pic>
          <p:nvPicPr>
            <p:cNvPr id="1167" name="Google Shape;1167;p10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05325" y="1551337"/>
              <a:ext cx="4426976" cy="2697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8" name="Google Shape;1168;p104"/>
            <p:cNvSpPr txBox="1"/>
            <p:nvPr/>
          </p:nvSpPr>
          <p:spPr>
            <a:xfrm>
              <a:off x="4351475" y="1110100"/>
              <a:ext cx="1835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FDR Korrektur</a:t>
              </a:r>
              <a:endParaRPr sz="1600">
                <a:solidFill>
                  <a:schemeClr val="dk2"/>
                </a:solidFill>
              </a:endParaRPr>
            </a:p>
          </p:txBody>
        </p:sp>
      </p:grpSp>
      <p:sp>
        <p:nvSpPr>
          <p:cNvPr id="1169" name="Google Shape;1169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0" name="Google Shape;1170;p10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P-value adjustment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0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Visualisierung hochdimensionaler Resultate</a:t>
            </a:r>
            <a:endParaRPr/>
          </a:p>
        </p:txBody>
      </p:sp>
      <p:sp>
        <p:nvSpPr>
          <p:cNvPr id="1176" name="Google Shape;1176;p105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P-Wert ist nicht einzige wichtige Kennzahl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Die absolute </a:t>
            </a:r>
            <a:r>
              <a:rPr lang="en"/>
              <a:t>Effektgröße</a:t>
            </a:r>
            <a:r>
              <a:rPr lang="en"/>
              <a:t> spielt ein wichtige Rolle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Der Volcano-Plot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X-Achse: </a:t>
            </a:r>
            <a:r>
              <a:rPr lang="en"/>
              <a:t>Effektgröße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Y-Achse: -log10 P-Wert</a:t>
            </a:r>
            <a:endParaRPr/>
          </a:p>
        </p:txBody>
      </p:sp>
      <p:sp>
        <p:nvSpPr>
          <p:cNvPr id="1177" name="Google Shape;1177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06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Volcano-Plot</a:t>
            </a:r>
            <a:endParaRPr/>
          </a:p>
        </p:txBody>
      </p:sp>
      <p:sp>
        <p:nvSpPr>
          <p:cNvPr id="1183" name="Google Shape;1183;p106"/>
          <p:cNvSpPr txBox="1"/>
          <p:nvPr/>
        </p:nvSpPr>
        <p:spPr>
          <a:xfrm>
            <a:off x="6231400" y="13469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106"/>
          <p:cNvSpPr txBox="1"/>
          <p:nvPr/>
        </p:nvSpPr>
        <p:spPr>
          <a:xfrm>
            <a:off x="5639325" y="1309925"/>
            <a:ext cx="33525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X-Achse: </a:t>
            </a:r>
            <a:r>
              <a:rPr lang="en">
                <a:solidFill>
                  <a:schemeClr val="dk2"/>
                </a:solidFill>
              </a:rPr>
              <a:t>Effektgröße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Y-Achse: -log10 P-Wert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In rot sind Gene gekennzeichnet mit </a:t>
            </a:r>
            <a:r>
              <a:rPr lang="en">
                <a:solidFill>
                  <a:schemeClr val="dk2"/>
                </a:solidFill>
              </a:rPr>
              <a:t>Korrigierten</a:t>
            </a:r>
            <a:r>
              <a:rPr lang="en">
                <a:solidFill>
                  <a:schemeClr val="dk2"/>
                </a:solidFill>
              </a:rPr>
              <a:t> P-Werten &lt;0.05 und Effektgrösse &gt;1 (“2-fold increase”)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6" name="Google Shape;118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3075"/>
            <a:ext cx="5334525" cy="3763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07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Volcano-Plot</a:t>
            </a:r>
            <a:endParaRPr/>
          </a:p>
        </p:txBody>
      </p:sp>
      <p:sp>
        <p:nvSpPr>
          <p:cNvPr id="1192" name="Google Shape;1192;p107"/>
          <p:cNvSpPr txBox="1"/>
          <p:nvPr/>
        </p:nvSpPr>
        <p:spPr>
          <a:xfrm>
            <a:off x="6231400" y="13469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94" name="Google Shape;1194;p107"/>
          <p:cNvGrpSpPr/>
          <p:nvPr/>
        </p:nvGrpSpPr>
        <p:grpSpPr>
          <a:xfrm>
            <a:off x="311700" y="1174450"/>
            <a:ext cx="4262700" cy="3315925"/>
            <a:chOff x="439025" y="1174450"/>
            <a:chExt cx="4262700" cy="3315925"/>
          </a:xfrm>
        </p:grpSpPr>
        <p:sp>
          <p:nvSpPr>
            <p:cNvPr id="1195" name="Google Shape;1195;p107"/>
            <p:cNvSpPr txBox="1"/>
            <p:nvPr/>
          </p:nvSpPr>
          <p:spPr>
            <a:xfrm>
              <a:off x="439025" y="1174450"/>
              <a:ext cx="4262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FF7F00"/>
                </a:buClr>
                <a:buSzPts val="1600"/>
                <a:buFont typeface="Arial"/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Simuliere Genexpressionsdaten</a:t>
              </a:r>
              <a:endParaRPr/>
            </a:p>
          </p:txBody>
        </p:sp>
        <p:pic>
          <p:nvPicPr>
            <p:cNvPr id="1196" name="Google Shape;1196;p10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026" y="1647850"/>
              <a:ext cx="4064649" cy="2842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7" name="Google Shape;1197;p107"/>
          <p:cNvGrpSpPr/>
          <p:nvPr/>
        </p:nvGrpSpPr>
        <p:grpSpPr>
          <a:xfrm>
            <a:off x="4709375" y="1166325"/>
            <a:ext cx="4262700" cy="3171250"/>
            <a:chOff x="4980775" y="1174450"/>
            <a:chExt cx="4262700" cy="3171250"/>
          </a:xfrm>
        </p:grpSpPr>
        <p:sp>
          <p:nvSpPr>
            <p:cNvPr id="1198" name="Google Shape;1198;p107"/>
            <p:cNvSpPr txBox="1"/>
            <p:nvPr/>
          </p:nvSpPr>
          <p:spPr>
            <a:xfrm>
              <a:off x="4980775" y="1174450"/>
              <a:ext cx="4262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Mäuseexperiment Genexpressionsdaten</a:t>
              </a:r>
              <a:endParaRPr/>
            </a:p>
          </p:txBody>
        </p:sp>
        <p:pic>
          <p:nvPicPr>
            <p:cNvPr id="1199" name="Google Shape;1199;p10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36075" y="1605550"/>
              <a:ext cx="3884051" cy="2740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/>
        </p:nvSpPr>
        <p:spPr>
          <a:xfrm>
            <a:off x="4701725" y="2821025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6"/>
          <p:cNvSpPr txBox="1"/>
          <p:nvPr/>
        </p:nvSpPr>
        <p:spPr>
          <a:xfrm>
            <a:off x="1951075" y="4550100"/>
            <a:ext cx="8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05" name="Google Shape;2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50" y="889125"/>
            <a:ext cx="4278975" cy="375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599" y="867850"/>
            <a:ext cx="4427002" cy="37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36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- Dummy Daten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08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Schrumpfung der Varianzen und </a:t>
            </a:r>
            <a:r>
              <a:rPr lang="en"/>
              <a:t>Empirisch Bayes</a:t>
            </a:r>
            <a:endParaRPr/>
          </a:p>
        </p:txBody>
      </p:sp>
      <p:sp>
        <p:nvSpPr>
          <p:cNvPr id="1205" name="Google Shape;1205;p108"/>
          <p:cNvSpPr txBox="1"/>
          <p:nvPr>
            <p:ph idx="2" type="body"/>
          </p:nvPr>
        </p:nvSpPr>
        <p:spPr>
          <a:xfrm>
            <a:off x="4832400" y="1152475"/>
            <a:ext cx="3999900" cy="19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06" name="Google Shape;1206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07" name="Google Shape;1207;p108"/>
          <p:cNvGrpSpPr/>
          <p:nvPr/>
        </p:nvGrpSpPr>
        <p:grpSpPr>
          <a:xfrm>
            <a:off x="4707750" y="1516150"/>
            <a:ext cx="4249200" cy="3468975"/>
            <a:chOff x="4707750" y="1516150"/>
            <a:chExt cx="4249200" cy="3468975"/>
          </a:xfrm>
        </p:grpSpPr>
        <p:pic>
          <p:nvPicPr>
            <p:cNvPr id="1208" name="Google Shape;1208;p10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32400" y="1516150"/>
              <a:ext cx="3024750" cy="145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9" name="Google Shape;1209;p108"/>
            <p:cNvSpPr txBox="1"/>
            <p:nvPr/>
          </p:nvSpPr>
          <p:spPr>
            <a:xfrm>
              <a:off x="4707750" y="3421225"/>
              <a:ext cx="4249200" cy="156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02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●"/>
              </a:pPr>
              <a:r>
                <a:rPr lang="en" sz="1600">
                  <a:solidFill>
                    <a:schemeClr val="dk2"/>
                  </a:solidFill>
                </a:rPr>
                <a:t>Schrumpfe die Varianzen </a:t>
              </a:r>
              <a:r>
                <a:rPr lang="en" sz="1600">
                  <a:solidFill>
                    <a:schemeClr val="dk2"/>
                  </a:solidFill>
                </a:rPr>
                <a:t>s</a:t>
              </a:r>
              <a:r>
                <a:rPr baseline="-25000" lang="en" sz="1600">
                  <a:solidFill>
                    <a:schemeClr val="dk2"/>
                  </a:solidFill>
                </a:rPr>
                <a:t>j</a:t>
              </a:r>
              <a:r>
                <a:rPr baseline="30000" lang="en" sz="1600">
                  <a:solidFill>
                    <a:schemeClr val="dk2"/>
                  </a:solidFill>
                </a:rPr>
                <a:t>2</a:t>
              </a:r>
              <a:r>
                <a:rPr lang="en" sz="1600">
                  <a:solidFill>
                    <a:schemeClr val="dk2"/>
                  </a:solidFill>
                </a:rPr>
                <a:t> in Richtung s</a:t>
              </a:r>
              <a:r>
                <a:rPr baseline="-25000" lang="en" sz="1600">
                  <a:solidFill>
                    <a:schemeClr val="dk2"/>
                  </a:solidFill>
                </a:rPr>
                <a:t>0</a:t>
              </a:r>
              <a:r>
                <a:rPr baseline="30000" lang="en" sz="1600">
                  <a:solidFill>
                    <a:schemeClr val="dk2"/>
                  </a:solidFill>
                </a:rPr>
                <a:t>2</a:t>
              </a:r>
              <a:r>
                <a:rPr lang="en" sz="1600">
                  <a:solidFill>
                    <a:schemeClr val="dk2"/>
                  </a:solidFill>
                </a:rPr>
                <a:t> (Empirisch Bayes Methode)</a:t>
              </a:r>
              <a:endParaRPr sz="1600">
                <a:solidFill>
                  <a:schemeClr val="dk2"/>
                </a:solidFill>
              </a:endParaRPr>
            </a:p>
            <a:p>
              <a:pPr indent="-3302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●"/>
              </a:pPr>
              <a:r>
                <a:rPr lang="en" sz="1600">
                  <a:solidFill>
                    <a:schemeClr val="dk2"/>
                  </a:solidFill>
                </a:rPr>
                <a:t>“Moderated” T-Statistiken haben bessere Eigenschaften</a:t>
              </a:r>
              <a:endParaRPr sz="1600">
                <a:solidFill>
                  <a:schemeClr val="dk2"/>
                </a:solidFill>
              </a:endParaRPr>
            </a:p>
            <a:p>
              <a:pPr indent="-3302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●"/>
              </a:pPr>
              <a:r>
                <a:rPr lang="en" sz="1600">
                  <a:solidFill>
                    <a:schemeClr val="dk2"/>
                  </a:solidFill>
                </a:rPr>
                <a:t>Implementiert im Limma package</a:t>
              </a:r>
              <a:endParaRPr sz="1600">
                <a:solidFill>
                  <a:schemeClr val="dk2"/>
                </a:solidFill>
              </a:endParaRPr>
            </a:p>
          </p:txBody>
        </p:sp>
      </p:grpSp>
      <p:grpSp>
        <p:nvGrpSpPr>
          <p:cNvPr id="1210" name="Google Shape;1210;p108"/>
          <p:cNvGrpSpPr/>
          <p:nvPr/>
        </p:nvGrpSpPr>
        <p:grpSpPr>
          <a:xfrm>
            <a:off x="311700" y="1407125"/>
            <a:ext cx="4056900" cy="3342200"/>
            <a:chOff x="311700" y="1407125"/>
            <a:chExt cx="4056900" cy="3342200"/>
          </a:xfrm>
        </p:grpSpPr>
        <p:grpSp>
          <p:nvGrpSpPr>
            <p:cNvPr id="1211" name="Google Shape;1211;p108"/>
            <p:cNvGrpSpPr/>
            <p:nvPr/>
          </p:nvGrpSpPr>
          <p:grpSpPr>
            <a:xfrm>
              <a:off x="311700" y="1407125"/>
              <a:ext cx="4056900" cy="3342200"/>
              <a:chOff x="311700" y="1407125"/>
              <a:chExt cx="4056900" cy="3342200"/>
            </a:xfrm>
          </p:grpSpPr>
          <p:pic>
            <p:nvPicPr>
              <p:cNvPr id="1212" name="Google Shape;1212;p10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79725" y="1407125"/>
                <a:ext cx="2964675" cy="1748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13" name="Google Shape;1213;p108"/>
              <p:cNvSpPr txBox="1"/>
              <p:nvPr/>
            </p:nvSpPr>
            <p:spPr>
              <a:xfrm>
                <a:off x="311700" y="3468625"/>
                <a:ext cx="4056900" cy="128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-3302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Char char="●"/>
                </a:pPr>
                <a:r>
                  <a:rPr lang="en" sz="1600">
                    <a:solidFill>
                      <a:schemeClr val="dk2"/>
                    </a:solidFill>
                  </a:rPr>
                  <a:t>Basis der Analyse ist die T-Statistik</a:t>
                </a:r>
                <a:endParaRPr sz="1600">
                  <a:solidFill>
                    <a:schemeClr val="dk2"/>
                  </a:solidFill>
                </a:endParaRPr>
              </a:p>
              <a:p>
                <a:pPr indent="-3302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Char char="●"/>
                </a:pPr>
                <a:r>
                  <a:rPr lang="en" sz="1600">
                    <a:solidFill>
                      <a:schemeClr val="dk2"/>
                    </a:solidFill>
                  </a:rPr>
                  <a:t>Standardabweichung s</a:t>
                </a:r>
                <a:r>
                  <a:rPr baseline="-25000" lang="en" sz="1600">
                    <a:solidFill>
                      <a:schemeClr val="dk2"/>
                    </a:solidFill>
                  </a:rPr>
                  <a:t>j</a:t>
                </a:r>
                <a:r>
                  <a:rPr lang="en" sz="1600">
                    <a:solidFill>
                      <a:schemeClr val="dk2"/>
                    </a:solidFill>
                  </a:rPr>
                  <a:t> “instabil” für kleines n → Inflation der T-Statistik, falsch positive Resultate</a:t>
                </a:r>
                <a:endParaRPr sz="1600"/>
              </a:p>
            </p:txBody>
          </p:sp>
        </p:grpSp>
        <p:cxnSp>
          <p:nvCxnSpPr>
            <p:cNvPr id="1214" name="Google Shape;1214;p108"/>
            <p:cNvCxnSpPr/>
            <p:nvPr/>
          </p:nvCxnSpPr>
          <p:spPr>
            <a:xfrm flipH="1" rot="10800000">
              <a:off x="939550" y="2806375"/>
              <a:ext cx="618000" cy="24750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15" name="Google Shape;1215;p108"/>
            <p:cNvSpPr txBox="1"/>
            <p:nvPr/>
          </p:nvSpPr>
          <p:spPr>
            <a:xfrm>
              <a:off x="387350" y="3053875"/>
              <a:ext cx="193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66CC"/>
                  </a:solidFill>
                </a:rPr>
                <a:t>Standardabweichung</a:t>
              </a:r>
              <a:endParaRPr>
                <a:solidFill>
                  <a:srgbClr val="0066CC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09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Hochdimensionale </a:t>
            </a:r>
            <a:r>
              <a:rPr lang="en"/>
              <a:t>Einzelzell Proteomik</a:t>
            </a:r>
            <a:endParaRPr/>
          </a:p>
        </p:txBody>
      </p:sp>
      <p:sp>
        <p:nvSpPr>
          <p:cNvPr id="1221" name="Google Shape;1221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2" name="Google Shape;1222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0604" y="885836"/>
            <a:ext cx="3045871" cy="3036829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109"/>
          <p:cNvSpPr/>
          <p:nvPr/>
        </p:nvSpPr>
        <p:spPr>
          <a:xfrm rot="-5400000">
            <a:off x="4558750" y="2386817"/>
            <a:ext cx="917100" cy="25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tSNE</a:t>
            </a:r>
            <a:r>
              <a:rPr lang="en" sz="1300"/>
              <a:t>2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109"/>
          <p:cNvSpPr txBox="1"/>
          <p:nvPr/>
        </p:nvSpPr>
        <p:spPr>
          <a:xfrm>
            <a:off x="6273408" y="3820077"/>
            <a:ext cx="929100" cy="29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tSNE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900"/>
          </a:p>
        </p:txBody>
      </p:sp>
      <p:sp>
        <p:nvSpPr>
          <p:cNvPr id="1225" name="Google Shape;1225;p109"/>
          <p:cNvSpPr txBox="1"/>
          <p:nvPr/>
        </p:nvSpPr>
        <p:spPr>
          <a:xfrm>
            <a:off x="5147200" y="4133425"/>
            <a:ext cx="3771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Anhand der gemessenen Eigenschaften werden verschieden Zelltypen identifiziert; Clusteranalyse und Dimensionsreduktion (tSNE plot)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226" name="Google Shape;1226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700" y="840675"/>
            <a:ext cx="2853800" cy="312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109"/>
          <p:cNvSpPr txBox="1"/>
          <p:nvPr/>
        </p:nvSpPr>
        <p:spPr>
          <a:xfrm>
            <a:off x="518275" y="4205050"/>
            <a:ext cx="4120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Moderne Durchflusszytometer können bis zu 30 “Eigenschaften” einzelner Zellen erfassen (mittels Lasertechnologie)</a:t>
            </a:r>
            <a:endParaRPr sz="13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10"/>
          <p:cNvSpPr txBox="1"/>
          <p:nvPr>
            <p:ph type="title"/>
          </p:nvPr>
        </p:nvSpPr>
        <p:spPr>
          <a:xfrm>
            <a:off x="311700" y="267975"/>
            <a:ext cx="873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Studie zu </a:t>
            </a:r>
            <a:r>
              <a:rPr lang="en"/>
              <a:t>Immunzellen</a:t>
            </a:r>
            <a:r>
              <a:rPr lang="en"/>
              <a:t> bei Ulcerative Colitis (UC) Patienten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44"/>
              <a:t>Gibt es Zelltyp-spezifische Unterschiede? </a:t>
            </a:r>
            <a:endParaRPr i="1" sz="2244"/>
          </a:p>
        </p:txBody>
      </p:sp>
      <p:sp>
        <p:nvSpPr>
          <p:cNvPr id="1233" name="Google Shape;1233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34" name="Google Shape;1234;p110"/>
          <p:cNvGrpSpPr/>
          <p:nvPr/>
        </p:nvGrpSpPr>
        <p:grpSpPr>
          <a:xfrm>
            <a:off x="5469724" y="1141775"/>
            <a:ext cx="3674276" cy="3960100"/>
            <a:chOff x="5469724" y="913175"/>
            <a:chExt cx="3674276" cy="3960100"/>
          </a:xfrm>
        </p:grpSpPr>
        <p:sp>
          <p:nvSpPr>
            <p:cNvPr id="1235" name="Google Shape;1235;p110"/>
            <p:cNvSpPr txBox="1"/>
            <p:nvPr/>
          </p:nvSpPr>
          <p:spPr>
            <a:xfrm>
              <a:off x="5636400" y="913175"/>
              <a:ext cx="3507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66CC"/>
                  </a:solidFill>
                </a:rPr>
                <a:t>UC Patienten </a:t>
              </a:r>
              <a:r>
                <a:rPr b="1" lang="en">
                  <a:solidFill>
                    <a:srgbClr val="0066CC"/>
                  </a:solidFill>
                </a:rPr>
                <a:t>(versch. Behandlungen) vs Healthy Volunteers </a:t>
              </a:r>
              <a:endParaRPr b="1">
                <a:solidFill>
                  <a:srgbClr val="0066CC"/>
                </a:solidFill>
              </a:endParaRPr>
            </a:p>
          </p:txBody>
        </p:sp>
        <p:pic>
          <p:nvPicPr>
            <p:cNvPr id="1236" name="Google Shape;1236;p1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69724" y="1436525"/>
              <a:ext cx="3054889" cy="343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37" name="Google Shape;1237;p110"/>
          <p:cNvGrpSpPr/>
          <p:nvPr/>
        </p:nvGrpSpPr>
        <p:grpSpPr>
          <a:xfrm>
            <a:off x="311700" y="1207225"/>
            <a:ext cx="4373751" cy="3802412"/>
            <a:chOff x="311700" y="978625"/>
            <a:chExt cx="4373751" cy="3802412"/>
          </a:xfrm>
        </p:grpSpPr>
        <p:sp>
          <p:nvSpPr>
            <p:cNvPr id="1238" name="Google Shape;1238;p110"/>
            <p:cNvSpPr txBox="1"/>
            <p:nvPr/>
          </p:nvSpPr>
          <p:spPr>
            <a:xfrm>
              <a:off x="499150" y="978625"/>
              <a:ext cx="3605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66CC"/>
                  </a:solidFill>
                </a:rPr>
                <a:t>UC Patienten (alle Behandlungen) vs Healthy Volunteers</a:t>
              </a:r>
              <a:endParaRPr b="1">
                <a:solidFill>
                  <a:srgbClr val="0066CC"/>
                </a:solidFill>
              </a:endParaRPr>
            </a:p>
          </p:txBody>
        </p:sp>
        <p:pic>
          <p:nvPicPr>
            <p:cNvPr id="1239" name="Google Shape;1239;p1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700" y="1528763"/>
              <a:ext cx="4373751" cy="3252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0" name="Google Shape;1240;p110"/>
          <p:cNvGrpSpPr/>
          <p:nvPr/>
        </p:nvGrpSpPr>
        <p:grpSpPr>
          <a:xfrm>
            <a:off x="579175" y="1833025"/>
            <a:ext cx="965700" cy="800400"/>
            <a:chOff x="579175" y="1833025"/>
            <a:chExt cx="965700" cy="800400"/>
          </a:xfrm>
        </p:grpSpPr>
        <p:cxnSp>
          <p:nvCxnSpPr>
            <p:cNvPr id="1241" name="Google Shape;1241;p110"/>
            <p:cNvCxnSpPr/>
            <p:nvPr/>
          </p:nvCxnSpPr>
          <p:spPr>
            <a:xfrm>
              <a:off x="1241275" y="2364875"/>
              <a:ext cx="303600" cy="237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42" name="Google Shape;1242;p110"/>
            <p:cNvSpPr txBox="1"/>
            <p:nvPr/>
          </p:nvSpPr>
          <p:spPr>
            <a:xfrm>
              <a:off x="579175" y="1833025"/>
              <a:ext cx="96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Anteil </a:t>
              </a:r>
              <a:r>
                <a:rPr lang="en" sz="1000"/>
                <a:t>NK Zellen </a:t>
              </a:r>
              <a:r>
                <a:rPr lang="en" sz="1000" u="sng"/>
                <a:t>kleiner</a:t>
              </a:r>
              <a:r>
                <a:rPr lang="en" sz="1000"/>
                <a:t> in UC Patienten</a:t>
              </a:r>
              <a:endParaRPr sz="1000"/>
            </a:p>
          </p:txBody>
        </p:sp>
      </p:grpSp>
      <p:grpSp>
        <p:nvGrpSpPr>
          <p:cNvPr id="1243" name="Google Shape;1243;p110"/>
          <p:cNvGrpSpPr/>
          <p:nvPr/>
        </p:nvGrpSpPr>
        <p:grpSpPr>
          <a:xfrm>
            <a:off x="4628975" y="1485350"/>
            <a:ext cx="1187425" cy="800400"/>
            <a:chOff x="469950" y="1857250"/>
            <a:chExt cx="1187425" cy="800400"/>
          </a:xfrm>
        </p:grpSpPr>
        <p:cxnSp>
          <p:nvCxnSpPr>
            <p:cNvPr id="1244" name="Google Shape;1244;p110"/>
            <p:cNvCxnSpPr/>
            <p:nvPr/>
          </p:nvCxnSpPr>
          <p:spPr>
            <a:xfrm>
              <a:off x="1241275" y="2364875"/>
              <a:ext cx="416100" cy="90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45" name="Google Shape;1245;p110"/>
            <p:cNvSpPr txBox="1"/>
            <p:nvPr/>
          </p:nvSpPr>
          <p:spPr>
            <a:xfrm>
              <a:off x="469950" y="1857250"/>
              <a:ext cx="96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Anteil NK Zellen </a:t>
              </a:r>
              <a:r>
                <a:rPr lang="en" sz="1000" u="sng"/>
                <a:t>kleiner</a:t>
              </a:r>
              <a:r>
                <a:rPr lang="en" sz="1000"/>
                <a:t> in UC Patienten</a:t>
              </a:r>
              <a:endParaRPr sz="10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1" name="Google Shape;125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6358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/>
        </p:nvSpPr>
        <p:spPr>
          <a:xfrm>
            <a:off x="4701725" y="2821025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7"/>
          <p:cNvSpPr txBox="1"/>
          <p:nvPr/>
        </p:nvSpPr>
        <p:spPr>
          <a:xfrm>
            <a:off x="1951075" y="4550100"/>
            <a:ext cx="8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15" name="Google Shape;2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000" y="1281250"/>
            <a:ext cx="4091650" cy="3607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37"/>
          <p:cNvGrpSpPr/>
          <p:nvPr/>
        </p:nvGrpSpPr>
        <p:grpSpPr>
          <a:xfrm>
            <a:off x="207963" y="853600"/>
            <a:ext cx="4424375" cy="4185303"/>
            <a:chOff x="207963" y="853600"/>
            <a:chExt cx="4424375" cy="4185303"/>
          </a:xfrm>
        </p:grpSpPr>
        <p:pic>
          <p:nvPicPr>
            <p:cNvPr id="217" name="Google Shape;217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7963" y="1281238"/>
              <a:ext cx="4424375" cy="3757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7975" y="853600"/>
              <a:ext cx="4364025" cy="4735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9" name="Google Shape;21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37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Lasso - Dummy Daten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